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40"/>
  </p:notesMasterIdLst>
  <p:sldIdLst>
    <p:sldId id="291" r:id="rId2"/>
    <p:sldId id="361" r:id="rId3"/>
    <p:sldId id="269" r:id="rId4"/>
    <p:sldId id="325" r:id="rId5"/>
    <p:sldId id="322" r:id="rId6"/>
    <p:sldId id="329" r:id="rId7"/>
    <p:sldId id="324" r:id="rId8"/>
    <p:sldId id="330" r:id="rId9"/>
    <p:sldId id="353" r:id="rId10"/>
    <p:sldId id="354" r:id="rId11"/>
    <p:sldId id="352" r:id="rId12"/>
    <p:sldId id="362" r:id="rId13"/>
    <p:sldId id="327" r:id="rId14"/>
    <p:sldId id="332" r:id="rId15"/>
    <p:sldId id="333" r:id="rId16"/>
    <p:sldId id="337" r:id="rId17"/>
    <p:sldId id="338" r:id="rId18"/>
    <p:sldId id="339" r:id="rId19"/>
    <p:sldId id="340" r:id="rId20"/>
    <p:sldId id="341" r:id="rId21"/>
    <p:sldId id="342" r:id="rId22"/>
    <p:sldId id="344" r:id="rId23"/>
    <p:sldId id="345" r:id="rId24"/>
    <p:sldId id="346" r:id="rId25"/>
    <p:sldId id="347" r:id="rId26"/>
    <p:sldId id="348" r:id="rId27"/>
    <p:sldId id="356" r:id="rId28"/>
    <p:sldId id="359" r:id="rId29"/>
    <p:sldId id="363" r:id="rId30"/>
    <p:sldId id="350" r:id="rId31"/>
    <p:sldId id="351" r:id="rId32"/>
    <p:sldId id="358" r:id="rId33"/>
    <p:sldId id="364" r:id="rId34"/>
    <p:sldId id="365" r:id="rId35"/>
    <p:sldId id="366" r:id="rId36"/>
    <p:sldId id="367" r:id="rId37"/>
    <p:sldId id="368" r:id="rId38"/>
    <p:sldId id="319" r:id="rId39"/>
  </p:sldIdLst>
  <p:sldSz cx="9144000" cy="5143500" type="screen16x9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246E"/>
    <a:srgbClr val="009900"/>
    <a:srgbClr val="006600"/>
    <a:srgbClr val="008000"/>
    <a:srgbClr val="5DFFA6"/>
    <a:srgbClr val="B2C7E0"/>
    <a:srgbClr val="DBE7C3"/>
    <a:srgbClr val="00B8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404" autoAdjust="0"/>
  </p:normalViewPr>
  <p:slideViewPr>
    <p:cSldViewPr>
      <p:cViewPr varScale="1">
        <p:scale>
          <a:sx n="152" d="100"/>
          <a:sy n="152" d="100"/>
        </p:scale>
        <p:origin x="444" y="138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9" Type="http://schemas.openxmlformats.org/officeDocument/2006/relationships/slide" Target="slides/slide38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slide" Target="slides/slide33.xml" /><Relationship Id="rId42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slide" Target="slides/slide37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41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slide" Target="slides/slide36.xml" /><Relationship Id="rId40" Type="http://schemas.openxmlformats.org/officeDocument/2006/relationships/notesMaster" Target="notesMasters/notesMaster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slide" Target="slides/slide35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4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slide" Target="slides/slide34.xml" /><Relationship Id="rId43" Type="http://schemas.openxmlformats.org/officeDocument/2006/relationships/theme" Target="theme/theme1.xml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421C27-158D-4D19-ADA5-BA24B7318DD3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3CBFDCF-40FD-4E87-9EE3-D92733C9CA5E}">
      <dgm:prSet phldrT="[Текст]" custT="1"/>
      <dgm:spPr/>
      <dgm:t>
        <a:bodyPr anchor="ctr"/>
        <a:lstStyle/>
        <a:p>
          <a:pPr algn="l"/>
          <a:r>
            <a:rPr lang="ru-RU" sz="1800" b="1" kern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Необходимо принять и обеспечить реализацию</a:t>
          </a:r>
        </a:p>
      </dgm:t>
    </dgm:pt>
    <dgm:pt modelId="{2241FD8A-0477-47DD-B1E3-FEA65D9AD932}" type="parTrans" cxnId="{06B3FCE3-C7F5-4618-9EB4-42E463560EDC}">
      <dgm:prSet/>
      <dgm:spPr/>
      <dgm:t>
        <a:bodyPr/>
        <a:lstStyle/>
        <a:p>
          <a:endParaRPr lang="ru-RU"/>
        </a:p>
      </dgm:t>
    </dgm:pt>
    <dgm:pt modelId="{AE48170E-61E0-4076-8040-E3F55E0FB8E0}" type="sibTrans" cxnId="{06B3FCE3-C7F5-4618-9EB4-42E463560EDC}">
      <dgm:prSet/>
      <dgm:spPr/>
      <dgm:t>
        <a:bodyPr/>
        <a:lstStyle/>
        <a:p>
          <a:endParaRPr lang="ru-RU"/>
        </a:p>
      </dgm:t>
    </dgm:pt>
    <dgm:pt modelId="{49184BEB-051B-4791-8255-196B66D890A1}">
      <dgm:prSet phldrT="[Текст]" custT="1"/>
      <dgm:spPr/>
      <dgm:t>
        <a:bodyPr anchor="ctr"/>
        <a:lstStyle/>
        <a:p>
          <a:r>
            <a:rPr lang="ru-RU" sz="1800" b="1" kern="1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план муниципального образования ( в том числе УО)</a:t>
          </a:r>
        </a:p>
      </dgm:t>
    </dgm:pt>
    <dgm:pt modelId="{7FD2686B-65BB-4375-8246-66245E3EDDAB}" type="parTrans" cxnId="{8422832F-8C49-4D6C-AE7F-87841E088DF1}">
      <dgm:prSet/>
      <dgm:spPr/>
      <dgm:t>
        <a:bodyPr/>
        <a:lstStyle/>
        <a:p>
          <a:endParaRPr lang="ru-RU"/>
        </a:p>
      </dgm:t>
    </dgm:pt>
    <dgm:pt modelId="{CE538BAE-C749-44EB-BEF2-F89D99E30413}" type="sibTrans" cxnId="{8422832F-8C49-4D6C-AE7F-87841E088DF1}">
      <dgm:prSet/>
      <dgm:spPr/>
      <dgm:t>
        <a:bodyPr/>
        <a:lstStyle/>
        <a:p>
          <a:endParaRPr lang="ru-RU"/>
        </a:p>
      </dgm:t>
    </dgm:pt>
    <dgm:pt modelId="{3DDBBE35-4EE6-4970-BF7E-23D9D163D5BB}">
      <dgm:prSet phldrT="[Текст]" custT="1"/>
      <dgm:spPr/>
      <dgm:t>
        <a:bodyPr anchor="ctr"/>
        <a:lstStyle/>
        <a:p>
          <a:r>
            <a:rPr lang="ru-RU" sz="1800" b="1" kern="1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план образовательной организации</a:t>
          </a:r>
        </a:p>
      </dgm:t>
    </dgm:pt>
    <dgm:pt modelId="{F1EBD063-085D-43C4-9DF2-8A3D7327E826}" type="parTrans" cxnId="{55C65D03-B539-403A-9180-347BB90B127F}">
      <dgm:prSet/>
      <dgm:spPr/>
      <dgm:t>
        <a:bodyPr/>
        <a:lstStyle/>
        <a:p>
          <a:endParaRPr lang="ru-RU"/>
        </a:p>
      </dgm:t>
    </dgm:pt>
    <dgm:pt modelId="{CC2B6565-44BE-4621-B2CE-503D67675774}" type="sibTrans" cxnId="{55C65D03-B539-403A-9180-347BB90B127F}">
      <dgm:prSet/>
      <dgm:spPr/>
      <dgm:t>
        <a:bodyPr/>
        <a:lstStyle/>
        <a:p>
          <a:endParaRPr lang="ru-RU"/>
        </a:p>
      </dgm:t>
    </dgm:pt>
    <dgm:pt modelId="{080ABB86-13D7-4E0E-BB1A-E04B6AC6A2C1}">
      <dgm:prSet phldrT="[Текст]" custT="1"/>
      <dgm:spPr/>
      <dgm:t>
        <a:bodyPr anchor="ctr"/>
        <a:lstStyle/>
        <a:p>
          <a:pPr algn="just"/>
          <a:r>
            <a:rPr lang="ru-RU" sz="1800" b="1" kern="1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план месячника, посвященного Международному дню родного языка</a:t>
          </a:r>
        </a:p>
      </dgm:t>
    </dgm:pt>
    <dgm:pt modelId="{2C5834A9-E6C2-42C5-AA8E-B9B1E345A082}" type="parTrans" cxnId="{1B822E9B-2B2E-4172-A9FE-50BBAC578BE4}">
      <dgm:prSet/>
      <dgm:spPr/>
      <dgm:t>
        <a:bodyPr/>
        <a:lstStyle/>
        <a:p>
          <a:endParaRPr lang="ru-RU"/>
        </a:p>
      </dgm:t>
    </dgm:pt>
    <dgm:pt modelId="{BCC3A1C1-929F-4274-913B-969E334AE328}" type="sibTrans" cxnId="{1B822E9B-2B2E-4172-A9FE-50BBAC578BE4}">
      <dgm:prSet/>
      <dgm:spPr/>
      <dgm:t>
        <a:bodyPr/>
        <a:lstStyle/>
        <a:p>
          <a:endParaRPr lang="ru-RU"/>
        </a:p>
      </dgm:t>
    </dgm:pt>
    <dgm:pt modelId="{A614080D-6304-4EEE-AFBC-FF33E4FC4E75}" type="pres">
      <dgm:prSet presAssocID="{BB421C27-158D-4D19-ADA5-BA24B7318DD3}" presName="vert0" presStyleCnt="0">
        <dgm:presLayoutVars>
          <dgm:dir/>
          <dgm:animOne val="branch"/>
          <dgm:animLvl val="lvl"/>
        </dgm:presLayoutVars>
      </dgm:prSet>
      <dgm:spPr/>
    </dgm:pt>
    <dgm:pt modelId="{6BFA5310-3C4F-40A0-9FE0-151A0B0E4BC9}" type="pres">
      <dgm:prSet presAssocID="{B3CBFDCF-40FD-4E87-9EE3-D92733C9CA5E}" presName="thickLine" presStyleLbl="alignNode1" presStyleIdx="0" presStyleCnt="1"/>
      <dgm:spPr/>
    </dgm:pt>
    <dgm:pt modelId="{32D83F74-B1C0-45D7-84B6-A828E8899735}" type="pres">
      <dgm:prSet presAssocID="{B3CBFDCF-40FD-4E87-9EE3-D92733C9CA5E}" presName="horz1" presStyleCnt="0"/>
      <dgm:spPr/>
    </dgm:pt>
    <dgm:pt modelId="{C90F7B6B-208B-467B-B183-6612ADD87BD9}" type="pres">
      <dgm:prSet presAssocID="{B3CBFDCF-40FD-4E87-9EE3-D92733C9CA5E}" presName="tx1" presStyleLbl="revTx" presStyleIdx="0" presStyleCnt="4" custScaleX="132247"/>
      <dgm:spPr/>
    </dgm:pt>
    <dgm:pt modelId="{5B914D1C-FDEE-434E-86F9-90DFEFFCB48A}" type="pres">
      <dgm:prSet presAssocID="{B3CBFDCF-40FD-4E87-9EE3-D92733C9CA5E}" presName="vert1" presStyleCnt="0"/>
      <dgm:spPr/>
    </dgm:pt>
    <dgm:pt modelId="{88D38486-AB6B-4812-A241-51A2A11A4906}" type="pres">
      <dgm:prSet presAssocID="{49184BEB-051B-4791-8255-196B66D890A1}" presName="vertSpace2a" presStyleCnt="0"/>
      <dgm:spPr/>
    </dgm:pt>
    <dgm:pt modelId="{FABEBAC9-02D4-476A-BF7C-F8FADC56D258}" type="pres">
      <dgm:prSet presAssocID="{49184BEB-051B-4791-8255-196B66D890A1}" presName="horz2" presStyleCnt="0"/>
      <dgm:spPr/>
    </dgm:pt>
    <dgm:pt modelId="{A6617F31-73A4-4504-B26F-AA1046177114}" type="pres">
      <dgm:prSet presAssocID="{49184BEB-051B-4791-8255-196B66D890A1}" presName="horzSpace2" presStyleCnt="0"/>
      <dgm:spPr/>
    </dgm:pt>
    <dgm:pt modelId="{4FEA8CD1-49E8-435D-82E3-13C29D29DE9E}" type="pres">
      <dgm:prSet presAssocID="{49184BEB-051B-4791-8255-196B66D890A1}" presName="tx2" presStyleLbl="revTx" presStyleIdx="1" presStyleCnt="4" custScaleX="129828"/>
      <dgm:spPr/>
    </dgm:pt>
    <dgm:pt modelId="{33887236-13EC-4F48-BE8C-B4D1FE46E8E6}" type="pres">
      <dgm:prSet presAssocID="{49184BEB-051B-4791-8255-196B66D890A1}" presName="vert2" presStyleCnt="0"/>
      <dgm:spPr/>
    </dgm:pt>
    <dgm:pt modelId="{0EC8064F-EAFD-4E71-8A14-7351CF4AC96A}" type="pres">
      <dgm:prSet presAssocID="{49184BEB-051B-4791-8255-196B66D890A1}" presName="thinLine2b" presStyleLbl="callout" presStyleIdx="0" presStyleCnt="3" custLinFactY="-147698" custLinFactNeighborX="-69" custLinFactNeighborY="-200000"/>
      <dgm:spPr/>
    </dgm:pt>
    <dgm:pt modelId="{8CC1245A-0668-4660-8B66-0DD44A57DB39}" type="pres">
      <dgm:prSet presAssocID="{49184BEB-051B-4791-8255-196B66D890A1}" presName="vertSpace2b" presStyleCnt="0"/>
      <dgm:spPr/>
    </dgm:pt>
    <dgm:pt modelId="{4BCD7EED-4BB0-4D1B-B2D3-F239DA63492B}" type="pres">
      <dgm:prSet presAssocID="{3DDBBE35-4EE6-4970-BF7E-23D9D163D5BB}" presName="horz2" presStyleCnt="0"/>
      <dgm:spPr/>
    </dgm:pt>
    <dgm:pt modelId="{13812A56-3542-4855-BA50-59EF07FE2FB4}" type="pres">
      <dgm:prSet presAssocID="{3DDBBE35-4EE6-4970-BF7E-23D9D163D5BB}" presName="horzSpace2" presStyleCnt="0"/>
      <dgm:spPr/>
    </dgm:pt>
    <dgm:pt modelId="{F8FB66E8-07CA-48A4-B37E-4B5733FAB2C1}" type="pres">
      <dgm:prSet presAssocID="{3DDBBE35-4EE6-4970-BF7E-23D9D163D5BB}" presName="tx2" presStyleLbl="revTx" presStyleIdx="2" presStyleCnt="4" custLinFactNeighborX="510" custLinFactNeighborY="-39070"/>
      <dgm:spPr/>
    </dgm:pt>
    <dgm:pt modelId="{755A8549-4230-4336-AC30-2A05A511AE82}" type="pres">
      <dgm:prSet presAssocID="{3DDBBE35-4EE6-4970-BF7E-23D9D163D5BB}" presName="vert2" presStyleCnt="0"/>
      <dgm:spPr/>
    </dgm:pt>
    <dgm:pt modelId="{F2503654-CF16-4425-AF2B-DAE047B1465D}" type="pres">
      <dgm:prSet presAssocID="{3DDBBE35-4EE6-4970-BF7E-23D9D163D5BB}" presName="thinLine2b" presStyleLbl="callout" presStyleIdx="1" presStyleCnt="3" custLinFactY="-388779" custLinFactNeighborX="155" custLinFactNeighborY="-400000"/>
      <dgm:spPr/>
    </dgm:pt>
    <dgm:pt modelId="{C8EFDB07-0E76-4B80-B310-821FD55C1B37}" type="pres">
      <dgm:prSet presAssocID="{3DDBBE35-4EE6-4970-BF7E-23D9D163D5BB}" presName="vertSpace2b" presStyleCnt="0"/>
      <dgm:spPr/>
    </dgm:pt>
    <dgm:pt modelId="{2DF78257-0379-4D69-9F78-C137C06D14D2}" type="pres">
      <dgm:prSet presAssocID="{080ABB86-13D7-4E0E-BB1A-E04B6AC6A2C1}" presName="horz2" presStyleCnt="0"/>
      <dgm:spPr/>
    </dgm:pt>
    <dgm:pt modelId="{3607F183-54FD-48EF-B862-05DF133B7E43}" type="pres">
      <dgm:prSet presAssocID="{080ABB86-13D7-4E0E-BB1A-E04B6AC6A2C1}" presName="horzSpace2" presStyleCnt="0"/>
      <dgm:spPr/>
    </dgm:pt>
    <dgm:pt modelId="{34562DE9-5D68-4066-B810-070405FED116}" type="pres">
      <dgm:prSet presAssocID="{080ABB86-13D7-4E0E-BB1A-E04B6AC6A2C1}" presName="tx2" presStyleLbl="revTx" presStyleIdx="3" presStyleCnt="4" custScaleX="124183" custLinFactNeighborX="-1981" custLinFactNeighborY="-38066"/>
      <dgm:spPr/>
    </dgm:pt>
    <dgm:pt modelId="{70B09A48-65FB-433E-B269-17E37DDC9E07}" type="pres">
      <dgm:prSet presAssocID="{080ABB86-13D7-4E0E-BB1A-E04B6AC6A2C1}" presName="vert2" presStyleCnt="0"/>
      <dgm:spPr/>
    </dgm:pt>
    <dgm:pt modelId="{014BB140-7619-405F-B167-EEACF518A1AE}" type="pres">
      <dgm:prSet presAssocID="{080ABB86-13D7-4E0E-BB1A-E04B6AC6A2C1}" presName="thinLine2b" presStyleLbl="callout" presStyleIdx="2" presStyleCnt="3"/>
      <dgm:spPr/>
    </dgm:pt>
    <dgm:pt modelId="{A153D506-8764-4F33-81FF-EA421A77E77B}" type="pres">
      <dgm:prSet presAssocID="{080ABB86-13D7-4E0E-BB1A-E04B6AC6A2C1}" presName="vertSpace2b" presStyleCnt="0"/>
      <dgm:spPr/>
    </dgm:pt>
  </dgm:ptLst>
  <dgm:cxnLst>
    <dgm:cxn modelId="{55C65D03-B539-403A-9180-347BB90B127F}" srcId="{B3CBFDCF-40FD-4E87-9EE3-D92733C9CA5E}" destId="{3DDBBE35-4EE6-4970-BF7E-23D9D163D5BB}" srcOrd="1" destOrd="0" parTransId="{F1EBD063-085D-43C4-9DF2-8A3D7327E826}" sibTransId="{CC2B6565-44BE-4621-B2CE-503D67675774}"/>
    <dgm:cxn modelId="{8422832F-8C49-4D6C-AE7F-87841E088DF1}" srcId="{B3CBFDCF-40FD-4E87-9EE3-D92733C9CA5E}" destId="{49184BEB-051B-4791-8255-196B66D890A1}" srcOrd="0" destOrd="0" parTransId="{7FD2686B-65BB-4375-8246-66245E3EDDAB}" sibTransId="{CE538BAE-C749-44EB-BEF2-F89D99E30413}"/>
    <dgm:cxn modelId="{9239E350-2E8C-4BA5-894F-D64317960493}" type="presOf" srcId="{49184BEB-051B-4791-8255-196B66D890A1}" destId="{4FEA8CD1-49E8-435D-82E3-13C29D29DE9E}" srcOrd="0" destOrd="0" presId="urn:microsoft.com/office/officeart/2008/layout/LinedList"/>
    <dgm:cxn modelId="{24466557-F501-43B7-82AD-1BAED5732615}" type="presOf" srcId="{3DDBBE35-4EE6-4970-BF7E-23D9D163D5BB}" destId="{F8FB66E8-07CA-48A4-B37E-4B5733FAB2C1}" srcOrd="0" destOrd="0" presId="urn:microsoft.com/office/officeart/2008/layout/LinedList"/>
    <dgm:cxn modelId="{1B822E9B-2B2E-4172-A9FE-50BBAC578BE4}" srcId="{B3CBFDCF-40FD-4E87-9EE3-D92733C9CA5E}" destId="{080ABB86-13D7-4E0E-BB1A-E04B6AC6A2C1}" srcOrd="2" destOrd="0" parTransId="{2C5834A9-E6C2-42C5-AA8E-B9B1E345A082}" sibTransId="{BCC3A1C1-929F-4274-913B-969E334AE328}"/>
    <dgm:cxn modelId="{09FB1BA5-C25B-47F6-AEE7-E7639A89AE90}" type="presOf" srcId="{080ABB86-13D7-4E0E-BB1A-E04B6AC6A2C1}" destId="{34562DE9-5D68-4066-B810-070405FED116}" srcOrd="0" destOrd="0" presId="urn:microsoft.com/office/officeart/2008/layout/LinedList"/>
    <dgm:cxn modelId="{712C72BC-1F54-4652-AE21-CF1E989F5554}" type="presOf" srcId="{B3CBFDCF-40FD-4E87-9EE3-D92733C9CA5E}" destId="{C90F7B6B-208B-467B-B183-6612ADD87BD9}" srcOrd="0" destOrd="0" presId="urn:microsoft.com/office/officeart/2008/layout/LinedList"/>
    <dgm:cxn modelId="{06B3FCE3-C7F5-4618-9EB4-42E463560EDC}" srcId="{BB421C27-158D-4D19-ADA5-BA24B7318DD3}" destId="{B3CBFDCF-40FD-4E87-9EE3-D92733C9CA5E}" srcOrd="0" destOrd="0" parTransId="{2241FD8A-0477-47DD-B1E3-FEA65D9AD932}" sibTransId="{AE48170E-61E0-4076-8040-E3F55E0FB8E0}"/>
    <dgm:cxn modelId="{2EA23BFB-A6D9-4C91-95C5-753927482B35}" type="presOf" srcId="{BB421C27-158D-4D19-ADA5-BA24B7318DD3}" destId="{A614080D-6304-4EEE-AFBC-FF33E4FC4E75}" srcOrd="0" destOrd="0" presId="urn:microsoft.com/office/officeart/2008/layout/LinedList"/>
    <dgm:cxn modelId="{C792A87F-6518-4496-9E82-017807851417}" type="presParOf" srcId="{A614080D-6304-4EEE-AFBC-FF33E4FC4E75}" destId="{6BFA5310-3C4F-40A0-9FE0-151A0B0E4BC9}" srcOrd="0" destOrd="0" presId="urn:microsoft.com/office/officeart/2008/layout/LinedList"/>
    <dgm:cxn modelId="{05DF3FC3-361D-49FA-AE25-1E9CA7A0CC7D}" type="presParOf" srcId="{A614080D-6304-4EEE-AFBC-FF33E4FC4E75}" destId="{32D83F74-B1C0-45D7-84B6-A828E8899735}" srcOrd="1" destOrd="0" presId="urn:microsoft.com/office/officeart/2008/layout/LinedList"/>
    <dgm:cxn modelId="{7993DCC7-6623-4DB1-ADDB-710A5B8A516A}" type="presParOf" srcId="{32D83F74-B1C0-45D7-84B6-A828E8899735}" destId="{C90F7B6B-208B-467B-B183-6612ADD87BD9}" srcOrd="0" destOrd="0" presId="urn:microsoft.com/office/officeart/2008/layout/LinedList"/>
    <dgm:cxn modelId="{58D0B1F9-8B11-4AEE-99EC-09728BCDF002}" type="presParOf" srcId="{32D83F74-B1C0-45D7-84B6-A828E8899735}" destId="{5B914D1C-FDEE-434E-86F9-90DFEFFCB48A}" srcOrd="1" destOrd="0" presId="urn:microsoft.com/office/officeart/2008/layout/LinedList"/>
    <dgm:cxn modelId="{96865DBA-CDFC-410E-B1AD-998036791693}" type="presParOf" srcId="{5B914D1C-FDEE-434E-86F9-90DFEFFCB48A}" destId="{88D38486-AB6B-4812-A241-51A2A11A4906}" srcOrd="0" destOrd="0" presId="urn:microsoft.com/office/officeart/2008/layout/LinedList"/>
    <dgm:cxn modelId="{2DE76B6F-1593-4594-B380-6215575172E6}" type="presParOf" srcId="{5B914D1C-FDEE-434E-86F9-90DFEFFCB48A}" destId="{FABEBAC9-02D4-476A-BF7C-F8FADC56D258}" srcOrd="1" destOrd="0" presId="urn:microsoft.com/office/officeart/2008/layout/LinedList"/>
    <dgm:cxn modelId="{D91242D3-99C2-4003-9AD5-A50A441E0CFF}" type="presParOf" srcId="{FABEBAC9-02D4-476A-BF7C-F8FADC56D258}" destId="{A6617F31-73A4-4504-B26F-AA1046177114}" srcOrd="0" destOrd="0" presId="urn:microsoft.com/office/officeart/2008/layout/LinedList"/>
    <dgm:cxn modelId="{929841FC-411B-49DD-B0D7-55BAECED496B}" type="presParOf" srcId="{FABEBAC9-02D4-476A-BF7C-F8FADC56D258}" destId="{4FEA8CD1-49E8-435D-82E3-13C29D29DE9E}" srcOrd="1" destOrd="0" presId="urn:microsoft.com/office/officeart/2008/layout/LinedList"/>
    <dgm:cxn modelId="{703CEB6D-3C7A-403E-9EA4-E5101759F8C1}" type="presParOf" srcId="{FABEBAC9-02D4-476A-BF7C-F8FADC56D258}" destId="{33887236-13EC-4F48-BE8C-B4D1FE46E8E6}" srcOrd="2" destOrd="0" presId="urn:microsoft.com/office/officeart/2008/layout/LinedList"/>
    <dgm:cxn modelId="{5937DBA7-2B5E-4562-BDB3-BA22B3250D74}" type="presParOf" srcId="{5B914D1C-FDEE-434E-86F9-90DFEFFCB48A}" destId="{0EC8064F-EAFD-4E71-8A14-7351CF4AC96A}" srcOrd="2" destOrd="0" presId="urn:microsoft.com/office/officeart/2008/layout/LinedList"/>
    <dgm:cxn modelId="{7868D411-AD15-4E7A-A4DA-6D888C5C4B88}" type="presParOf" srcId="{5B914D1C-FDEE-434E-86F9-90DFEFFCB48A}" destId="{8CC1245A-0668-4660-8B66-0DD44A57DB39}" srcOrd="3" destOrd="0" presId="urn:microsoft.com/office/officeart/2008/layout/LinedList"/>
    <dgm:cxn modelId="{9AC5CC67-24C1-4621-83D1-206D696AFE98}" type="presParOf" srcId="{5B914D1C-FDEE-434E-86F9-90DFEFFCB48A}" destId="{4BCD7EED-4BB0-4D1B-B2D3-F239DA63492B}" srcOrd="4" destOrd="0" presId="urn:microsoft.com/office/officeart/2008/layout/LinedList"/>
    <dgm:cxn modelId="{22D5C44D-835F-4C56-A708-03777E0FA05D}" type="presParOf" srcId="{4BCD7EED-4BB0-4D1B-B2D3-F239DA63492B}" destId="{13812A56-3542-4855-BA50-59EF07FE2FB4}" srcOrd="0" destOrd="0" presId="urn:microsoft.com/office/officeart/2008/layout/LinedList"/>
    <dgm:cxn modelId="{7F4E4A7E-1784-48B1-A7CF-D4CE9A56E87A}" type="presParOf" srcId="{4BCD7EED-4BB0-4D1B-B2D3-F239DA63492B}" destId="{F8FB66E8-07CA-48A4-B37E-4B5733FAB2C1}" srcOrd="1" destOrd="0" presId="urn:microsoft.com/office/officeart/2008/layout/LinedList"/>
    <dgm:cxn modelId="{4CA8FFD5-1A25-4DB5-8D92-11C5B8B8D477}" type="presParOf" srcId="{4BCD7EED-4BB0-4D1B-B2D3-F239DA63492B}" destId="{755A8549-4230-4336-AC30-2A05A511AE82}" srcOrd="2" destOrd="0" presId="urn:microsoft.com/office/officeart/2008/layout/LinedList"/>
    <dgm:cxn modelId="{20571B55-9AE3-4655-A17D-4A8434DEBFED}" type="presParOf" srcId="{5B914D1C-FDEE-434E-86F9-90DFEFFCB48A}" destId="{F2503654-CF16-4425-AF2B-DAE047B1465D}" srcOrd="5" destOrd="0" presId="urn:microsoft.com/office/officeart/2008/layout/LinedList"/>
    <dgm:cxn modelId="{D8543054-652D-444F-8CEA-A066052D66D2}" type="presParOf" srcId="{5B914D1C-FDEE-434E-86F9-90DFEFFCB48A}" destId="{C8EFDB07-0E76-4B80-B310-821FD55C1B37}" srcOrd="6" destOrd="0" presId="urn:microsoft.com/office/officeart/2008/layout/LinedList"/>
    <dgm:cxn modelId="{363CB682-EF7E-4596-ADEE-748A6D53B05E}" type="presParOf" srcId="{5B914D1C-FDEE-434E-86F9-90DFEFFCB48A}" destId="{2DF78257-0379-4D69-9F78-C137C06D14D2}" srcOrd="7" destOrd="0" presId="urn:microsoft.com/office/officeart/2008/layout/LinedList"/>
    <dgm:cxn modelId="{2E130340-A5F8-408C-BBA4-2DF3F142B130}" type="presParOf" srcId="{2DF78257-0379-4D69-9F78-C137C06D14D2}" destId="{3607F183-54FD-48EF-B862-05DF133B7E43}" srcOrd="0" destOrd="0" presId="urn:microsoft.com/office/officeart/2008/layout/LinedList"/>
    <dgm:cxn modelId="{902E3E5C-EF06-4D33-B92F-2E94688E24E5}" type="presParOf" srcId="{2DF78257-0379-4D69-9F78-C137C06D14D2}" destId="{34562DE9-5D68-4066-B810-070405FED116}" srcOrd="1" destOrd="0" presId="urn:microsoft.com/office/officeart/2008/layout/LinedList"/>
    <dgm:cxn modelId="{DEF830CE-F28D-41F1-B732-1C6D61641E47}" type="presParOf" srcId="{2DF78257-0379-4D69-9F78-C137C06D14D2}" destId="{70B09A48-65FB-433E-B269-17E37DDC9E07}" srcOrd="2" destOrd="0" presId="urn:microsoft.com/office/officeart/2008/layout/LinedList"/>
    <dgm:cxn modelId="{F86B40A0-50B7-4C7D-A51C-F870EB34413D}" type="presParOf" srcId="{5B914D1C-FDEE-434E-86F9-90DFEFFCB48A}" destId="{014BB140-7619-405F-B167-EEACF518A1AE}" srcOrd="8" destOrd="0" presId="urn:microsoft.com/office/officeart/2008/layout/LinedList"/>
    <dgm:cxn modelId="{30CDE069-B1CB-43B9-9C84-055F0C59D3AC}" type="presParOf" srcId="{5B914D1C-FDEE-434E-86F9-90DFEFFCB48A}" destId="{A153D506-8764-4F33-81FF-EA421A77E77B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FA5310-3C4F-40A0-9FE0-151A0B0E4BC9}">
      <dsp:nvSpPr>
        <dsp:cNvPr id="0" name=""/>
        <dsp:cNvSpPr/>
      </dsp:nvSpPr>
      <dsp:spPr>
        <a:xfrm>
          <a:off x="0" y="813"/>
          <a:ext cx="784887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0F7B6B-208B-467B-B183-6612ADD87BD9}">
      <dsp:nvSpPr>
        <dsp:cNvPr id="0" name=""/>
        <dsp:cNvSpPr/>
      </dsp:nvSpPr>
      <dsp:spPr>
        <a:xfrm>
          <a:off x="0" y="813"/>
          <a:ext cx="1597531" cy="16642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Необходимо принять и обеспечить реализацию</a:t>
          </a:r>
        </a:p>
      </dsp:txBody>
      <dsp:txXfrm>
        <a:off x="0" y="813"/>
        <a:ext cx="1597531" cy="1664215"/>
      </dsp:txXfrm>
    </dsp:sp>
    <dsp:sp modelId="{4FEA8CD1-49E8-435D-82E3-13C29D29DE9E}">
      <dsp:nvSpPr>
        <dsp:cNvPr id="0" name=""/>
        <dsp:cNvSpPr/>
      </dsp:nvSpPr>
      <dsp:spPr>
        <a:xfrm>
          <a:off x="1688130" y="26816"/>
          <a:ext cx="6155616" cy="520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план муниципального образования ( в том числе УО)</a:t>
          </a:r>
        </a:p>
      </dsp:txBody>
      <dsp:txXfrm>
        <a:off x="1688130" y="26816"/>
        <a:ext cx="6155616" cy="520067"/>
      </dsp:txXfrm>
    </dsp:sp>
    <dsp:sp modelId="{0EC8064F-EAFD-4E71-8A14-7351CF4AC96A}">
      <dsp:nvSpPr>
        <dsp:cNvPr id="0" name=""/>
        <dsp:cNvSpPr/>
      </dsp:nvSpPr>
      <dsp:spPr>
        <a:xfrm>
          <a:off x="1594197" y="441706"/>
          <a:ext cx="483196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FB66E8-07CA-48A4-B37E-4B5733FAB2C1}">
      <dsp:nvSpPr>
        <dsp:cNvPr id="0" name=""/>
        <dsp:cNvSpPr/>
      </dsp:nvSpPr>
      <dsp:spPr>
        <a:xfrm>
          <a:off x="1712311" y="369697"/>
          <a:ext cx="4741362" cy="520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план образовательной организации</a:t>
          </a:r>
        </a:p>
      </dsp:txBody>
      <dsp:txXfrm>
        <a:off x="1712311" y="369697"/>
        <a:ext cx="4741362" cy="520067"/>
      </dsp:txXfrm>
    </dsp:sp>
    <dsp:sp modelId="{F2503654-CF16-4425-AF2B-DAE047B1465D}">
      <dsp:nvSpPr>
        <dsp:cNvPr id="0" name=""/>
        <dsp:cNvSpPr/>
      </dsp:nvSpPr>
      <dsp:spPr>
        <a:xfrm>
          <a:off x="1605020" y="848980"/>
          <a:ext cx="483196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562DE9-5D68-4066-B810-070405FED116}">
      <dsp:nvSpPr>
        <dsp:cNvPr id="0" name=""/>
        <dsp:cNvSpPr/>
      </dsp:nvSpPr>
      <dsp:spPr>
        <a:xfrm>
          <a:off x="1594204" y="920989"/>
          <a:ext cx="5887966" cy="520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план месячника, посвященного Международному дню родного языка</a:t>
          </a:r>
        </a:p>
      </dsp:txBody>
      <dsp:txXfrm>
        <a:off x="1594204" y="920989"/>
        <a:ext cx="5887966" cy="520067"/>
      </dsp:txXfrm>
    </dsp:sp>
    <dsp:sp modelId="{014BB140-7619-405F-B167-EEACF518A1AE}">
      <dsp:nvSpPr>
        <dsp:cNvPr id="0" name=""/>
        <dsp:cNvSpPr/>
      </dsp:nvSpPr>
      <dsp:spPr>
        <a:xfrm>
          <a:off x="1597531" y="1639025"/>
          <a:ext cx="483196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7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046F2-944B-4F90-BD18-F60E57C1B3F9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7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CA857-7694-4636-8871-A9C2DD9E7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019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9353-59B3-41D4-A1A9-DC36E0CFDD13}" type="datetime1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458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92BE-808A-414F-AD5F-AEE5D3A9CEA8}" type="datetime1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99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358C6-E46C-428F-ABEE-3593A2D07975}" type="datetime1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420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0A5D-9805-43FA-9255-6400C57A3AC5}" type="datetime1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164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74A-4755-4C13-96F3-4FC371D4284E}" type="datetime1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24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3466-641E-44E7-9A05-B89B6B0207ED}" type="datetime1">
              <a:rPr lang="ru-RU" smtClean="0"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607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FC2D-38A6-4D8B-8B37-4B7EC6CF721F}" type="datetime1">
              <a:rPr lang="ru-RU" smtClean="0"/>
              <a:t>01.02.2021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464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E3D3D-E080-4E59-8BE3-528D038019C5}" type="datetime1">
              <a:rPr lang="ru-RU" smtClean="0"/>
              <a:t>01.02.2021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065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0920C-B0CF-4CB3-A3D4-8DD2C3948F8A}" type="datetime1">
              <a:rPr lang="ru-RU" smtClean="0"/>
              <a:t>01.02.2021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0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A621-1EA3-4D43-B93C-E3EAB5876F0E}" type="datetime1">
              <a:rPr lang="ru-RU" smtClean="0"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060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271C5-520E-4302-A0B1-440D127E6EE5}" type="datetime1">
              <a:rPr lang="ru-RU" smtClean="0"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140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5978"/>
            <a:ext cx="807524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200151"/>
            <a:ext cx="807524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156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67B1-6445-4213-9600-44A6D43D5580}" type="datetime1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10400" y="105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14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slideLayout" Target="../slideLayouts/slideLayout7.xml" /><Relationship Id="rId1" Type="http://schemas.openxmlformats.org/officeDocument/2006/relationships/themeOverride" Target="../theme/themeOverride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4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8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 /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15.png" /><Relationship Id="rId4" Type="http://schemas.openxmlformats.org/officeDocument/2006/relationships/image" Target="../media/image14.png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1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 /><Relationship Id="rId1" Type="http://schemas.openxmlformats.org/officeDocument/2006/relationships/slideLayout" Target="../slideLayouts/slideLayout1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 /><Relationship Id="rId1" Type="http://schemas.openxmlformats.org/officeDocument/2006/relationships/slideLayout" Target="../slideLayouts/slideLayout1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 /><Relationship Id="rId1" Type="http://schemas.openxmlformats.org/officeDocument/2006/relationships/slideLayout" Target="../slideLayouts/slideLayout1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7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1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1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1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1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 /><Relationship Id="rId1" Type="http://schemas.openxmlformats.org/officeDocument/2006/relationships/slideLayout" Target="../slideLayouts/slideLayout1.xml" 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20.jpeg" /><Relationship Id="rId4" Type="http://schemas.openxmlformats.org/officeDocument/2006/relationships/image" Target="../media/image19.jpeg" 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slideLayout" Target="../slideLayouts/slideLayout7.xml" /><Relationship Id="rId1" Type="http://schemas.openxmlformats.org/officeDocument/2006/relationships/themeOverride" Target="../theme/themeOverride2.xml" /><Relationship Id="rId4" Type="http://schemas.openxmlformats.org/officeDocument/2006/relationships/image" Target="../media/image3.tmp" 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1.xml" 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slideLayout" Target="../slideLayouts/slideLayout7.xml" /><Relationship Id="rId1" Type="http://schemas.openxmlformats.org/officeDocument/2006/relationships/themeOverride" Target="../theme/themeOverride3.xml" /><Relationship Id="rId4" Type="http://schemas.openxmlformats.org/officeDocument/2006/relationships/image" Target="../media/image4.tmp" 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 /><Relationship Id="rId3" Type="http://schemas.openxmlformats.org/officeDocument/2006/relationships/image" Target="../media/image5.png" /><Relationship Id="rId7" Type="http://schemas.openxmlformats.org/officeDocument/2006/relationships/image" Target="../media/image7.jpeg" /><Relationship Id="rId2" Type="http://schemas.openxmlformats.org/officeDocument/2006/relationships/slideLayout" Target="../slideLayouts/slideLayout7.xml" /><Relationship Id="rId1" Type="http://schemas.openxmlformats.org/officeDocument/2006/relationships/themeOverride" Target="../theme/themeOverride4.xml" /><Relationship Id="rId6" Type="http://schemas.openxmlformats.org/officeDocument/2006/relationships/image" Target="../media/image6.jpeg" /><Relationship Id="rId5" Type="http://schemas.openxmlformats.org/officeDocument/2006/relationships/image" Target="../media/image2.png" /><Relationship Id="rId4" Type="http://schemas.microsoft.com/office/2007/relationships/hdphoto" Target="../media/hdphoto1.wdp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 /><Relationship Id="rId3" Type="http://schemas.openxmlformats.org/officeDocument/2006/relationships/image" Target="../media/image2.png" /><Relationship Id="rId7" Type="http://schemas.openxmlformats.org/officeDocument/2006/relationships/diagramColors" Target="../diagrams/colors1.xml" /><Relationship Id="rId2" Type="http://schemas.openxmlformats.org/officeDocument/2006/relationships/slideLayout" Target="../slideLayouts/slideLayout7.xml" /><Relationship Id="rId1" Type="http://schemas.openxmlformats.org/officeDocument/2006/relationships/themeOverride" Target="../theme/themeOverride5.xml" /><Relationship Id="rId6" Type="http://schemas.openxmlformats.org/officeDocument/2006/relationships/diagramQuickStyle" Target="../diagrams/quickStyle1.xml" /><Relationship Id="rId5" Type="http://schemas.openxmlformats.org/officeDocument/2006/relationships/diagramLayout" Target="../diagrams/layout1.xml" /><Relationship Id="rId4" Type="http://schemas.openxmlformats.org/officeDocument/2006/relationships/diagramData" Target="../diagrams/data1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1.jpeg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3219822"/>
            <a:ext cx="6048672" cy="1782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министра образования и науки </a:t>
            </a:r>
          </a:p>
          <a:p>
            <a:pPr lvl="0" algn="ctr">
              <a:defRPr/>
            </a:pP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Татарстан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Закирова Минзалия Загриевна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7968" y="1097541"/>
            <a:ext cx="8280920" cy="55396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marL="0" marR="0" lvl="0" indent="0" algn="ctr" defTabSz="685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3547" y="1345734"/>
            <a:ext cx="7560840" cy="1815845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lvl="0" algn="ctr"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 основных вопросах системы национального образования и </a:t>
            </a:r>
          </a:p>
          <a:p>
            <a:pPr lvl="0" algn="ctr"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учебно-методического сопровождения образовательного процесса  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17122"/>
            <a:ext cx="2808312" cy="122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184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5978"/>
            <a:ext cx="8075240" cy="349548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ФОТОРЕПОРТАЖ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  <p:sp>
        <p:nvSpPr>
          <p:cNvPr id="9" name="Объект 3"/>
          <p:cNvSpPr txBox="1">
            <a:spLocks/>
          </p:cNvSpPr>
          <p:nvPr/>
        </p:nvSpPr>
        <p:spPr>
          <a:xfrm>
            <a:off x="5436096" y="767898"/>
            <a:ext cx="2962672" cy="1659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822841"/>
              </p:ext>
            </p:extLst>
          </p:nvPr>
        </p:nvGraphicFramePr>
        <p:xfrm>
          <a:off x="1115616" y="856033"/>
          <a:ext cx="7416825" cy="3731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2275">
                  <a:extLst>
                    <a:ext uri="{9D8B030D-6E8A-4147-A177-3AD203B41FA5}">
                      <a16:colId xmlns:a16="http://schemas.microsoft.com/office/drawing/2014/main" val="3942573181"/>
                    </a:ext>
                  </a:extLst>
                </a:gridCol>
                <a:gridCol w="2472275">
                  <a:extLst>
                    <a:ext uri="{9D8B030D-6E8A-4147-A177-3AD203B41FA5}">
                      <a16:colId xmlns:a16="http://schemas.microsoft.com/office/drawing/2014/main" val="3292023358"/>
                    </a:ext>
                  </a:extLst>
                </a:gridCol>
                <a:gridCol w="2472275">
                  <a:extLst>
                    <a:ext uri="{9D8B030D-6E8A-4147-A177-3AD203B41FA5}">
                      <a16:colId xmlns:a16="http://schemas.microsoft.com/office/drawing/2014/main" val="1467201101"/>
                    </a:ext>
                  </a:extLst>
                </a:gridCol>
              </a:tblGrid>
              <a:tr h="9329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521896"/>
                  </a:ext>
                </a:extLst>
              </a:tr>
              <a:tr h="9329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25888"/>
                  </a:ext>
                </a:extLst>
              </a:tr>
              <a:tr h="9329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2212867"/>
                  </a:ext>
                </a:extLst>
              </a:tr>
              <a:tr h="9329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892489"/>
                  </a:ext>
                </a:extLst>
              </a:tr>
            </a:tbl>
          </a:graphicData>
        </a:graphic>
      </p:graphicFrame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468" y="-24504"/>
            <a:ext cx="2067638" cy="90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01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498" y="644323"/>
            <a:ext cx="7499175" cy="3047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 мероприятия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образование</a:t>
            </a:r>
          </a:p>
        </p:txBody>
      </p:sp>
      <p:sp>
        <p:nvSpPr>
          <p:cNvPr id="9" name="Выноска-облако 8"/>
          <p:cNvSpPr/>
          <p:nvPr/>
        </p:nvSpPr>
        <p:spPr>
          <a:xfrm>
            <a:off x="2740968" y="1491630"/>
            <a:ext cx="3816424" cy="2592288"/>
          </a:xfrm>
          <a:prstGeom prst="cloudCallout">
            <a:avLst>
              <a:gd name="adj1" fmla="val -14932"/>
              <a:gd name="adj2" fmla="val 47989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1475656" y="814528"/>
            <a:ext cx="1440160" cy="108012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827583" y="1894648"/>
            <a:ext cx="1506095" cy="1397181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1259632" y="3615480"/>
            <a:ext cx="1481336" cy="1188518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>
            <a:off x="6557392" y="946707"/>
            <a:ext cx="1470992" cy="122784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7169460" y="2189682"/>
            <a:ext cx="1320903" cy="1259754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4-конечная звезда 14"/>
          <p:cNvSpPr/>
          <p:nvPr/>
        </p:nvSpPr>
        <p:spPr>
          <a:xfrm>
            <a:off x="5580112" y="3663994"/>
            <a:ext cx="1589348" cy="1212012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944958" y="241844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информация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35434" y="1351710"/>
            <a:ext cx="1342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фото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452320" y="2624565"/>
            <a:ext cx="1342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фото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468" y="-24504"/>
            <a:ext cx="2067638" cy="90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355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3219822"/>
            <a:ext cx="7416824" cy="1782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968" y="1097541"/>
            <a:ext cx="8280920" cy="55396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marL="0" marR="0" lvl="0" indent="0" algn="ctr" defTabSz="685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3547" y="1345734"/>
            <a:ext cx="7560840" cy="1815845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lvl="0" algn="ctr"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 всероссийских конкурсах </a:t>
            </a:r>
          </a:p>
          <a:p>
            <a:pPr lvl="0" algn="ctr"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учитель татарского языка и литературы» </a:t>
            </a:r>
          </a:p>
          <a:p>
            <a:pPr lvl="0" algn="ctr"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«Мастер класс учителей родных языков»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7122"/>
            <a:ext cx="2808312" cy="122519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32040" y="3986357"/>
            <a:ext cx="4032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отдела национального образования Гизатуллина Эндже Хабировна</a:t>
            </a:r>
          </a:p>
        </p:txBody>
      </p:sp>
    </p:spTree>
    <p:extLst>
      <p:ext uri="{BB962C8B-B14F-4D97-AF65-F5344CB8AC3E}">
        <p14:creationId xmlns:p14="http://schemas.microsoft.com/office/powerpoint/2010/main" val="383381474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968" y="1097541"/>
            <a:ext cx="8280920" cy="55396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 defTabSz="685749">
              <a:defRPr/>
            </a:pPr>
            <a:endParaRPr lang="ru-RU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r>
              <a:rPr lang="ru-RU" dirty="0"/>
              <a:t>МОиН РТ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156577"/>
            <a:ext cx="59730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конкурс профессионального мастерства «Лучший учитель татарского языка»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1561" y="1130068"/>
            <a:ext cx="813690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–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татарского языка и литературы Республики Татарстан и субъектов Российской Федерации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проведения:</a:t>
            </a:r>
          </a:p>
          <a:p>
            <a:pPr algn="just">
              <a:defRPr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этап – с 12 по 15 января 2021 года </a:t>
            </a:r>
          </a:p>
          <a:p>
            <a:pPr algn="just">
              <a:defRPr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этап – с 18 по 22 января 2021 года</a:t>
            </a:r>
          </a:p>
          <a:p>
            <a:pPr algn="just">
              <a:defRPr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зональный этап – с 12 февраля по 5 марта 2021 года </a:t>
            </a:r>
          </a:p>
          <a:p>
            <a:pPr algn="just">
              <a:defRPr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заочный этап для учителей регионов РФ – с 1 по 26 февраля 2021 года</a:t>
            </a:r>
          </a:p>
          <a:p>
            <a:pPr algn="just">
              <a:defRPr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 – с 22 по 27 марта 2021 года</a:t>
            </a:r>
          </a:p>
        </p:txBody>
      </p:sp>
      <p:sp>
        <p:nvSpPr>
          <p:cNvPr id="11" name="AutoShape 2" descr="blob:https://web.whatsapp.com/a5aa1785-ad68-4b61-8bfb-113657d7add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5" y="3295999"/>
            <a:ext cx="2936230" cy="21784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4083" y="3317198"/>
            <a:ext cx="3096109" cy="20869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9126" y="3370152"/>
            <a:ext cx="3042931" cy="21154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2280" y="26682"/>
            <a:ext cx="1984843" cy="866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669953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2875" y="83018"/>
            <a:ext cx="65900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ЗОНАЛЬНЫЙ ЭТАП КОНКУРСА </a:t>
            </a:r>
          </a:p>
          <a:p>
            <a:pPr algn="ctr"/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учитель татарского языка»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66750" y="1380010"/>
            <a:ext cx="8210550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Зональный этап проводится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12 февраля по 5 марта 2021 года</a:t>
            </a:r>
          </a:p>
          <a:p>
            <a:pPr algn="ctr"/>
            <a:endParaRPr lang="ru-RU" sz="900" b="1" dirty="0">
              <a:solidFill>
                <a:srgbClr val="0070C0"/>
              </a:solidFill>
              <a:ea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зональный этап Конкурса от каждого муниципального района приглашаются победители муниципальных этапов (1 человек от района)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5"/>
            <a:ext cx="2133600" cy="365125"/>
          </a:xfrm>
        </p:spPr>
        <p:txBody>
          <a:bodyPr/>
          <a:lstStyle/>
          <a:p>
            <a:pPr marL="0" marR="0" lvl="0" indent="0" algn="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146" y="96512"/>
            <a:ext cx="1987468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485831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9" y="1059582"/>
            <a:ext cx="82699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Конкурсное испытание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«Урок»</a:t>
            </a:r>
          </a:p>
          <a:p>
            <a:pPr indent="404813" algn="just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Формат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конкурсного испытания: урок по родному (татарскому) языку или по родной (татарской) литературе, который проводится конкурсантом в общеобразовательной организации, утвержденной Оргкомитетом в качестве площадки проведения зонального этапа</a:t>
            </a:r>
          </a:p>
          <a:p>
            <a:pPr indent="404813" algn="just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Регламент: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проведение урока -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25 минут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 самоанализ урока и ответы на вопросы членов жюри -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5 минут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5"/>
            <a:ext cx="2133600" cy="365125"/>
          </a:xfrm>
        </p:spPr>
        <p:txBody>
          <a:bodyPr/>
          <a:lstStyle/>
          <a:p>
            <a:pPr marL="0" marR="0" lvl="0" indent="0" algn="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22875" y="83018"/>
            <a:ext cx="57414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ЗОНАЛЬНЫЙ ЭТАП КОНКУРСА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учитель татарского языка»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3466" y="42211"/>
            <a:ext cx="1987468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949479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9" y="1059582"/>
            <a:ext cx="82699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Конкурсное испытание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«Мастер-класс»</a:t>
            </a:r>
          </a:p>
          <a:p>
            <a:pPr indent="404813" algn="just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Формат конкурсного испытания: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выступление, демонстрирующее способы профессиональной деятельности, доказавшие свою эффективность в практической работе конкурсанта. Проводится на сцене площадки, утвержденной Оргкомитетом, в присутствии экспертов и участников зонального этапа Конкурса </a:t>
            </a:r>
          </a:p>
          <a:p>
            <a:pPr indent="404813" algn="just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 конкурсного испытания: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мастер-класса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до 15 минут;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на вопросы членов жюри (экспертов)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до 5 минут 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5"/>
            <a:ext cx="2133600" cy="365125"/>
          </a:xfrm>
        </p:spPr>
        <p:txBody>
          <a:bodyPr/>
          <a:lstStyle/>
          <a:p>
            <a:pPr marL="0" marR="0" lvl="0" indent="0" algn="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22875" y="83018"/>
            <a:ext cx="57414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ЗОНАЛЬНЫЙ ЭТАП КОНКУРСА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учитель татарского языка»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3466" y="42211"/>
            <a:ext cx="1987468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509331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9" y="1059582"/>
            <a:ext cx="82699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 конкурсантов,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набравшие наибольшее количество баллов по результатам зонального этапа, становятся участниками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заключительного этапа</a:t>
            </a:r>
          </a:p>
          <a:p>
            <a:pPr indent="457200" algn="just"/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Участники заключительного этапа Конкурса награждаются дипломами участников заключительного этапа конкурса за подписью заместителя председателя оргкомитета конкурса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5"/>
            <a:ext cx="2133600" cy="365125"/>
          </a:xfrm>
        </p:spPr>
        <p:txBody>
          <a:bodyPr/>
          <a:lstStyle/>
          <a:p>
            <a:pPr marL="0" marR="0" lvl="0" indent="0" algn="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22875" y="83018"/>
            <a:ext cx="57414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ЗОНАЛЬНЫЙ ЭТАП КОНКУРСА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учитель татарского языка»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3466" y="42211"/>
            <a:ext cx="1987468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077318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05978"/>
            <a:ext cx="6624736" cy="857250"/>
          </a:xfrm>
        </p:spPr>
        <p:txBody>
          <a:bodyPr>
            <a:noAutofit/>
          </a:bodyPr>
          <a:lstStyle/>
          <a:p>
            <a:br>
              <a:rPr lang="ru-RU" sz="1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ЗОНАЛЬНЫЙ ЭТАП КОНКУРСА </a:t>
            </a:r>
            <a:b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учитель татарского языка»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зона –   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Высокогорский</a:t>
            </a:r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–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12 февраля 2021 года  </a:t>
            </a:r>
          </a:p>
          <a:p>
            <a:pPr marL="0" indent="0">
              <a:buNone/>
            </a:pPr>
            <a:r>
              <a:rPr lang="tt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Арский муниципальный район</a:t>
            </a:r>
          </a:p>
          <a:p>
            <a:pPr marL="0" indent="0">
              <a:buNone/>
            </a:pPr>
            <a:r>
              <a:rPr lang="tt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Балтасинский муниципальный район</a:t>
            </a:r>
          </a:p>
          <a:p>
            <a:pPr marL="0" indent="0">
              <a:buNone/>
            </a:pPr>
            <a:r>
              <a:rPr lang="tt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Атнинский муниципальный район</a:t>
            </a:r>
          </a:p>
          <a:p>
            <a:pPr marL="0" indent="0">
              <a:buNone/>
            </a:pPr>
            <a:r>
              <a:rPr lang="tt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Тюлячинский муниципальный район</a:t>
            </a:r>
          </a:p>
          <a:p>
            <a:pPr marL="0" indent="0">
              <a:buNone/>
            </a:pPr>
            <a:r>
              <a:rPr lang="tt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Кукморский муниципальный район</a:t>
            </a:r>
            <a:endParaRPr lang="ru-RU" sz="4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зона –    </a:t>
            </a:r>
            <a:r>
              <a:rPr lang="ru-RU" sz="4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Альметьевский</a:t>
            </a:r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–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15 февраля 2021 года </a:t>
            </a:r>
          </a:p>
          <a:p>
            <a:pPr marL="0" indent="0">
              <a:buNone/>
            </a:pPr>
            <a:r>
              <a:rPr lang="tt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Бугульминский муниципальный район</a:t>
            </a:r>
          </a:p>
          <a:p>
            <a:pPr marL="0" indent="0">
              <a:buNone/>
            </a:pPr>
            <a:r>
              <a:rPr lang="tt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Бавлинский муниципальный район</a:t>
            </a:r>
          </a:p>
          <a:p>
            <a:pPr marL="0" indent="0">
              <a:buNone/>
            </a:pPr>
            <a:r>
              <a:rPr lang="tt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Лениногорский муниципальный район</a:t>
            </a:r>
          </a:p>
          <a:p>
            <a:pPr marL="0" indent="0">
              <a:buNone/>
            </a:pPr>
            <a:r>
              <a:rPr lang="tt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Азнакаевский муниципальный район</a:t>
            </a:r>
          </a:p>
          <a:p>
            <a:pPr marL="0" indent="0">
              <a:buNone/>
            </a:pPr>
            <a:r>
              <a:rPr lang="tt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Ютазинский муниципальный район</a:t>
            </a:r>
          </a:p>
          <a:p>
            <a:pPr marL="0" indent="0">
              <a:buNone/>
            </a:pPr>
            <a:endParaRPr lang="tt-RU" sz="20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tt-RU" sz="20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tt-RU" sz="20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tt-RU" sz="20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tt-RU" sz="20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tt-RU" sz="20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18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6532" y="49981"/>
            <a:ext cx="1987468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8533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19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68388" y="206375"/>
            <a:ext cx="6311924" cy="857250"/>
          </a:xfrm>
        </p:spPr>
        <p:txBody>
          <a:bodyPr>
            <a:normAutofit fontScale="90000"/>
          </a:bodyPr>
          <a:lstStyle/>
          <a:p>
            <a:br>
              <a:rPr lang="ru-RU" sz="2200" dirty="0"/>
            </a:br>
            <a:br>
              <a:rPr lang="ru-RU" sz="2200" dirty="0"/>
            </a:b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ЗОНАЛЬНЫЙ ЭТАП КОНКУРСА </a:t>
            </a:r>
            <a:b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учитель татарского языка»</a:t>
            </a:r>
            <a:br>
              <a:rPr lang="ru-RU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258643"/>
            <a:ext cx="76328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зона – </a:t>
            </a:r>
            <a:r>
              <a:rPr lang="ru-RU" sz="1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Черемшанский</a:t>
            </a: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– </a:t>
            </a:r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17 февраля 2021 года </a:t>
            </a:r>
          </a:p>
          <a:p>
            <a:r>
              <a:rPr lang="tt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Спасский муниципальный район</a:t>
            </a:r>
          </a:p>
          <a:p>
            <a:r>
              <a:rPr lang="tt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Алькиевский муниципальный район</a:t>
            </a:r>
          </a:p>
          <a:p>
            <a:r>
              <a:rPr lang="tt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Новошешминский муниципальный район</a:t>
            </a:r>
          </a:p>
          <a:p>
            <a:r>
              <a:rPr lang="tt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Нурлатский муниципальный район</a:t>
            </a:r>
          </a:p>
          <a:p>
            <a:r>
              <a:rPr lang="tt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Аксубаевский муниципальный район</a:t>
            </a:r>
          </a:p>
          <a:p>
            <a:endParaRPr lang="tt-RU" sz="1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зона – </a:t>
            </a:r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Мамадышский</a:t>
            </a: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- </a:t>
            </a:r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19 февраля 2021 года </a:t>
            </a:r>
          </a:p>
          <a:p>
            <a:r>
              <a:rPr lang="tt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Елабужский муниципальный район</a:t>
            </a:r>
          </a:p>
          <a:p>
            <a:r>
              <a:rPr lang="tt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Пестречинский муниципальный район</a:t>
            </a:r>
          </a:p>
          <a:p>
            <a:r>
              <a:rPr lang="tt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Рыбно-Слободский муниципальный район</a:t>
            </a:r>
          </a:p>
          <a:p>
            <a:r>
              <a:rPr lang="tt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Сабинский муниципальный район</a:t>
            </a:r>
            <a:endParaRPr lang="ru-RU" sz="1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5092" y="0"/>
            <a:ext cx="1987468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540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3219822"/>
            <a:ext cx="7416824" cy="1782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968" y="1097541"/>
            <a:ext cx="8280920" cy="55396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marL="0" marR="0" lvl="0" indent="0" algn="ctr" defTabSz="685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3547" y="1345734"/>
            <a:ext cx="7560840" cy="95407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lvl="0" algn="ctr"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 организации работы по проведению Года родных языков и народного единства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7122"/>
            <a:ext cx="2808312" cy="122519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860032" y="3986357"/>
            <a:ext cx="41044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управления национального образования </a:t>
            </a:r>
          </a:p>
          <a:p>
            <a:r>
              <a:rPr lang="ru-RU" sz="20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Ахметзянова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Лилия Марсовна</a:t>
            </a:r>
          </a:p>
        </p:txBody>
      </p:sp>
    </p:spTree>
    <p:extLst>
      <p:ext uri="{BB962C8B-B14F-4D97-AF65-F5344CB8AC3E}">
        <p14:creationId xmlns:p14="http://schemas.microsoft.com/office/powerpoint/2010/main" val="1653083637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42379"/>
            <a:ext cx="65527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ЗОНАЛЬНЫЙ ЭТАП КОНКУРСА </a:t>
            </a:r>
            <a:b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«Лучший учитель татарского языка»</a:t>
            </a:r>
            <a:b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896183"/>
            <a:ext cx="712879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 зона – </a:t>
            </a:r>
            <a:r>
              <a:rPr lang="ru-RU" sz="1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Чистопольский</a:t>
            </a: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район- </a:t>
            </a:r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24 февраля 2021 года </a:t>
            </a:r>
          </a:p>
          <a:p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Верхнеуслонский</a:t>
            </a: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</a:t>
            </a:r>
          </a:p>
          <a:p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Лаишевский</a:t>
            </a: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</a:t>
            </a:r>
          </a:p>
          <a:p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Алексеевский муниципальный район</a:t>
            </a:r>
          </a:p>
          <a:p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Зеленодольский</a:t>
            </a:r>
            <a:r>
              <a:rPr lang="tt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</a:t>
            </a:r>
          </a:p>
          <a:p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 зона –   </a:t>
            </a:r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Набережные Челны  </a:t>
            </a: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26 февраля 2021 года </a:t>
            </a:r>
          </a:p>
          <a:p>
            <a:r>
              <a:rPr lang="tt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Минзелинский муниципальный район</a:t>
            </a:r>
          </a:p>
          <a:p>
            <a:r>
              <a:rPr lang="tt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Тукаевский муниципальный район</a:t>
            </a:r>
          </a:p>
          <a:p>
            <a:r>
              <a:rPr lang="tt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Агрызский муниципальный район</a:t>
            </a:r>
          </a:p>
          <a:p>
            <a:r>
              <a:rPr lang="tt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Менделеевский  муниципальный район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6532" y="10563"/>
            <a:ext cx="1987468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2862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5978"/>
            <a:ext cx="6984776" cy="857250"/>
          </a:xfrm>
        </p:spPr>
        <p:txBody>
          <a:bodyPr>
            <a:normAutofit fontScale="90000"/>
          </a:bodyPr>
          <a:lstStyle/>
          <a:p>
            <a:br>
              <a:rPr lang="ru-RU" sz="22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</a:br>
            <a:br>
              <a:rPr lang="ru-RU" sz="22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ЗОНАЛЬНЫЙ ЭТАП КОНКУРСА </a:t>
            </a:r>
            <a:b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учитель татарского языка»</a:t>
            </a:r>
            <a:b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03597"/>
            <a:ext cx="8075240" cy="339102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ru-RU" sz="21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 зона – </a:t>
            </a:r>
            <a:r>
              <a:rPr lang="ru-RU" sz="25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Заинский</a:t>
            </a: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– </a:t>
            </a: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марта 2021 года </a:t>
            </a:r>
          </a:p>
          <a:p>
            <a:pPr marL="0" indent="0">
              <a:buNone/>
            </a:pP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Нижнекамский муниципальный район </a:t>
            </a:r>
          </a:p>
          <a:p>
            <a:pPr marL="0" indent="0">
              <a:buNone/>
            </a:pP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Муслюмовский</a:t>
            </a: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</a:t>
            </a:r>
          </a:p>
          <a:p>
            <a:pPr marL="0" indent="0">
              <a:buNone/>
            </a:pP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Сармановский</a:t>
            </a: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</a:t>
            </a:r>
          </a:p>
          <a:p>
            <a:pPr marL="0" indent="0">
              <a:buNone/>
            </a:pP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tt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Актанышский муниципальный район</a:t>
            </a:r>
          </a:p>
          <a:p>
            <a:pPr marL="0" indent="0">
              <a:buNone/>
            </a:pP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indent="0">
              <a:buNone/>
            </a:pP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 зона – </a:t>
            </a: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Кайбицкий</a:t>
            </a: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– </a:t>
            </a: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марта 2021 года </a:t>
            </a:r>
          </a:p>
          <a:p>
            <a:pPr marL="0" indent="0">
              <a:buNone/>
            </a:pPr>
            <a:r>
              <a:rPr lang="tt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Буинский муниципальный район</a:t>
            </a:r>
          </a:p>
          <a:p>
            <a:pPr marL="0" indent="0">
              <a:buNone/>
            </a:pPr>
            <a:r>
              <a:rPr lang="tt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Камско-Устьинский муниципальный район</a:t>
            </a:r>
          </a:p>
          <a:p>
            <a:pPr marL="0" indent="0">
              <a:buNone/>
            </a:pPr>
            <a:r>
              <a:rPr lang="tt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Апастовский муниципальный район</a:t>
            </a:r>
          </a:p>
          <a:p>
            <a:pPr marL="0" indent="0">
              <a:buNone/>
            </a:pPr>
            <a:r>
              <a:rPr lang="tt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Тетюшский муниципальный район</a:t>
            </a:r>
          </a:p>
          <a:p>
            <a:pPr marL="0" indent="0">
              <a:buNone/>
            </a:pPr>
            <a:r>
              <a:rPr lang="tt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Дрожжановский муниципальный район</a:t>
            </a:r>
          </a:p>
          <a:p>
            <a:pPr marL="0" indent="0">
              <a:buNone/>
            </a:pPr>
            <a:endParaRPr lang="tt-RU" sz="2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t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 зона – </a:t>
            </a:r>
            <a:r>
              <a:rPr lang="tt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Казань</a:t>
            </a:r>
            <a:r>
              <a:rPr lang="tt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5 марта  2021 года </a:t>
            </a:r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21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1866" y="0"/>
            <a:ext cx="1987468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05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2875" y="83018"/>
            <a:ext cx="57242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 КОНКУРСА </a:t>
            </a:r>
          </a:p>
          <a:p>
            <a:pPr algn="ctr"/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учитель татарского языка»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380010"/>
            <a:ext cx="756084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 проводится 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5  по 8 апреля 2021 года </a:t>
            </a:r>
          </a:p>
          <a:p>
            <a:pPr algn="ctr"/>
            <a:endParaRPr lang="ru-RU" sz="900" b="1" dirty="0">
              <a:solidFill>
                <a:srgbClr val="0070C0"/>
              </a:solidFill>
              <a:ea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татарского языка Республики Татарстан -  на базе МАОУ «Гимназия-интернат №4» Кировского района г.Казани</a:t>
            </a:r>
          </a:p>
          <a:p>
            <a:pPr indent="457200" algn="just">
              <a:lnSpc>
                <a:spcPct val="150000"/>
              </a:lnSpc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татарского языка субъектов Российской Федерации – на базе МАОУ «Лицей-интернат №2» Московского района г. Казани</a:t>
            </a:r>
          </a:p>
          <a:p>
            <a:pPr algn="ctr"/>
            <a:endParaRPr lang="ru-RU" sz="900" b="1" dirty="0">
              <a:solidFill>
                <a:srgbClr val="0070C0"/>
              </a:solidFill>
              <a:ea typeface="Times New Roman" panose="02020603050405020304" pitchFamily="18" charset="0"/>
            </a:endParaRP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5"/>
            <a:ext cx="2133600" cy="365125"/>
          </a:xfrm>
        </p:spPr>
        <p:txBody>
          <a:bodyPr/>
          <a:lstStyle/>
          <a:p>
            <a:pPr marL="0" marR="0" lvl="0" indent="0" algn="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146" y="96512"/>
            <a:ext cx="1987468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597287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2875" y="83018"/>
            <a:ext cx="57242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 КОНКУРСА </a:t>
            </a:r>
          </a:p>
          <a:p>
            <a:pPr algn="ctr"/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учитель татарского языка»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981810"/>
            <a:ext cx="71287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Заочный тур «Методическое портфолио»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конкурс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«Интернет-ресурс»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(срок –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15 марта 2021 года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Формат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конкурсного испытания: Интернет-ресурс участника конкурса (личный сайт, страница, блог сайта образовательной организации)</a:t>
            </a:r>
            <a:endParaRPr lang="ru-RU" sz="900" b="1" dirty="0">
              <a:solidFill>
                <a:srgbClr val="0070C0"/>
              </a:solidFill>
              <a:ea typeface="Times New Roman" panose="02020603050405020304" pitchFamily="18" charset="0"/>
            </a:endParaRP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5"/>
            <a:ext cx="2133600" cy="365125"/>
          </a:xfrm>
        </p:spPr>
        <p:txBody>
          <a:bodyPr/>
          <a:lstStyle/>
          <a:p>
            <a:pPr marL="0" marR="0" lvl="0" indent="0" algn="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146" y="96512"/>
            <a:ext cx="1987468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073747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2875" y="83018"/>
            <a:ext cx="57242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 КОНКУРСА </a:t>
            </a:r>
          </a:p>
          <a:p>
            <a:pPr algn="ctr"/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учитель татарского языка»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981810"/>
            <a:ext cx="71287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Очный тур «Учитель – профессионал» </a:t>
            </a:r>
          </a:p>
          <a:p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два конкурсных испытания: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«Урок» и «Классный час»</a:t>
            </a:r>
          </a:p>
          <a:p>
            <a:pPr algn="ctr"/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Конкурсное испытание «Урок»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Формат: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урок по родному (татарскому) языку или родной (татарской) литературе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 конкурсного испытания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проведение урока –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25 минут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 самоанализ урока и ответы на вопросы членов жюри–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5 минут</a:t>
            </a:r>
          </a:p>
          <a:p>
            <a:pPr algn="ctr"/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Конкурсное испытание «Классный час»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Формат: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классный час с обучающимися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 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конкурсного испытания: проведение классного часа –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 минут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ответы на вопросы членов жюри –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10 минут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5"/>
            <a:ext cx="2133600" cy="365125"/>
          </a:xfrm>
        </p:spPr>
        <p:txBody>
          <a:bodyPr/>
          <a:lstStyle/>
          <a:p>
            <a:pPr marL="0" marR="0" lvl="0" indent="0" algn="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146" y="96512"/>
            <a:ext cx="1987468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385627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2875" y="83018"/>
            <a:ext cx="57242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 КОНКУРСА </a:t>
            </a:r>
          </a:p>
          <a:p>
            <a:pPr algn="ctr"/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учитель татарского языка»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981810"/>
            <a:ext cx="78488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тур </a:t>
            </a:r>
            <a:r>
              <a:rPr lang="ru-RU" sz="1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«Учитель – мастер» включает конкурсные задания  </a:t>
            </a:r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«Методическая мастерская», «Мастер-класс»</a:t>
            </a:r>
          </a:p>
          <a:p>
            <a:pPr algn="ctr"/>
            <a:endParaRPr lang="ru-RU" sz="1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Конкурсное испытание «Методическая мастерская» </a:t>
            </a:r>
          </a:p>
          <a:p>
            <a:pPr algn="ctr"/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Формат:</a:t>
            </a:r>
            <a:r>
              <a:rPr lang="ru-RU" sz="1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представление конкурсантом эффективных методических практик </a:t>
            </a:r>
          </a:p>
          <a:p>
            <a:pPr algn="ctr"/>
            <a:r>
              <a:rPr lang="ru-RU" sz="1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современными социокультурными тенденциями развития образования </a:t>
            </a:r>
          </a:p>
          <a:p>
            <a:pPr algn="ctr"/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 </a:t>
            </a:r>
            <a:r>
              <a:rPr lang="ru-RU" sz="1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конкурсного испытания: выступление конкурсанта – </a:t>
            </a:r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15 минут</a:t>
            </a:r>
            <a:r>
              <a:rPr lang="ru-RU" sz="1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ответы на вопросы членов жюри – </a:t>
            </a:r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 минут </a:t>
            </a:r>
          </a:p>
          <a:p>
            <a:pPr algn="ctr"/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Конкурсное испытание «Мастер-класс» </a:t>
            </a:r>
          </a:p>
          <a:p>
            <a:pPr algn="ctr"/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Формат</a:t>
            </a:r>
            <a:r>
              <a:rPr lang="ru-RU" sz="1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выступление, демонстрирующее способы профессиональной деятельности, доказавшие свою эффективность в практической работе конкурсанта </a:t>
            </a:r>
          </a:p>
          <a:p>
            <a:pPr algn="ctr"/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</a:t>
            </a:r>
            <a:r>
              <a:rPr lang="ru-RU" sz="1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конкурсного испытания: проведение мастер-класса – </a:t>
            </a:r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20 минут</a:t>
            </a:r>
            <a:endParaRPr lang="ru-RU" sz="17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на вопросы членов жюри  – </a:t>
            </a:r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10 минут</a:t>
            </a:r>
            <a:endParaRPr lang="ru-RU" sz="17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5"/>
            <a:ext cx="2133600" cy="365125"/>
          </a:xfrm>
        </p:spPr>
        <p:txBody>
          <a:bodyPr/>
          <a:lstStyle/>
          <a:p>
            <a:pPr marL="0" marR="0" lvl="0" indent="0" algn="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146" y="96512"/>
            <a:ext cx="1987468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336748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9" y="1059582"/>
            <a:ext cx="8269932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</a:t>
            </a:r>
            <a:endParaRPr lang="ru-RU" sz="1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1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итогам заочного, I (очного), II (очного) туров определяются призеры, лауреаты и номинанты конкурса</a:t>
            </a:r>
          </a:p>
          <a:p>
            <a:pPr indent="457200"/>
            <a:r>
              <a:rPr lang="ru-RU" sz="1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(очный) тур </a:t>
            </a:r>
            <a:r>
              <a:rPr lang="ru-RU" sz="1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проходят 6 конкурсантов </a:t>
            </a:r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(3 человека – учителя РТ, 3 человека – учителя субъектов РФ), </a:t>
            </a:r>
            <a:r>
              <a:rPr lang="ru-RU" sz="1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набравшие максимальное количество баллов</a:t>
            </a:r>
          </a:p>
          <a:p>
            <a:pPr indent="457200" algn="ctr"/>
            <a:r>
              <a:rPr lang="ru-RU" sz="1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457200" algn="ctr"/>
            <a:r>
              <a:rPr lang="ru-RU" sz="1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тур включает одно конкурсное испытание – </a:t>
            </a:r>
          </a:p>
          <a:p>
            <a:pPr indent="457200" algn="ctr"/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пресс-конференция «Вопрос учителю года»</a:t>
            </a:r>
          </a:p>
          <a:p>
            <a:pPr indent="457200" algn="ctr"/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Формат: </a:t>
            </a:r>
            <a:r>
              <a:rPr lang="ru-RU" sz="1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пресс-конференция, в ходе которой призеры конкурса отвечают на вопросы представителей прессы, педагогической и родительской общественности, обучающихся, студентов педагогических вузов</a:t>
            </a:r>
          </a:p>
          <a:p>
            <a:pPr indent="457200" algn="ctr"/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Регламент: </a:t>
            </a:r>
            <a:r>
              <a:rPr lang="ru-RU" sz="1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пресс-конференция продолжительностью до 60 минут</a:t>
            </a:r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457200" algn="ctr"/>
            <a:endParaRPr lang="ru-RU" sz="17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5"/>
            <a:ext cx="2133600" cy="365125"/>
          </a:xfrm>
        </p:spPr>
        <p:txBody>
          <a:bodyPr/>
          <a:lstStyle/>
          <a:p>
            <a:pPr marL="0" marR="0" lvl="0" indent="0" algn="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22875" y="83018"/>
            <a:ext cx="57414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 КОНКУРСА </a:t>
            </a:r>
          </a:p>
          <a:p>
            <a:pPr algn="ctr"/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учитель татарского языка»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3466" y="42211"/>
            <a:ext cx="1987468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961828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27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6085" y="14084"/>
            <a:ext cx="2067638" cy="9020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21282" y="186142"/>
            <a:ext cx="6298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конкурс учителей родных языков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67435" y="843558"/>
            <a:ext cx="8226221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родного (татарского) языка и литературы Республики Татарстан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родного (татарского) языка и литературы субъектов Российской Федерации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родного (русского) языка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родного (чувашского, удмуртского, марийского и др.) языка</a:t>
            </a:r>
          </a:p>
          <a:p>
            <a:pPr algn="just">
              <a:defRPr/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проведения:</a:t>
            </a: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22 - 24 марта - очный (заключительный) этап конкурса </a:t>
            </a: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54"/>
          <a:stretch/>
        </p:blipFill>
        <p:spPr>
          <a:xfrm>
            <a:off x="6300192" y="3561353"/>
            <a:ext cx="2592288" cy="1416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206" y="3561354"/>
            <a:ext cx="2358954" cy="1416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561353"/>
            <a:ext cx="2448272" cy="1391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42450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28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256" y="14084"/>
            <a:ext cx="2257467" cy="9848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915566"/>
            <a:ext cx="61926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конкурс учителей родных языков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19622"/>
            <a:ext cx="820891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243"/>
            <a:r>
              <a:rPr lang="tt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 заключительного этапа:</a:t>
            </a:r>
          </a:p>
          <a:p>
            <a:pPr algn="just" defTabSz="914243"/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285750" algn="just" defTabSz="914243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</a:rPr>
              <a:t>«Мастер-класс» (регламент - 20 мин., ответы на вопросы жюри до </a:t>
            </a:r>
            <a:r>
              <a:rPr lang="tt-RU" b="1" dirty="0">
                <a:solidFill>
                  <a:srgbClr val="002060"/>
                </a:solidFill>
                <a:latin typeface="Times New Roman"/>
                <a:ea typeface="Calibri"/>
              </a:rPr>
              <a:t>5 мин.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</a:rPr>
              <a:t>)</a:t>
            </a:r>
          </a:p>
          <a:p>
            <a:pPr lvl="0" indent="-285750" algn="just" defTabSz="914243">
              <a:buFont typeface="Wingdings" panose="05000000000000000000" pitchFamily="2" charset="2"/>
              <a:buChar char="Ø"/>
            </a:pPr>
            <a:endParaRPr lang="ru-RU" b="1" dirty="0">
              <a:solidFill>
                <a:srgbClr val="002060"/>
              </a:solidFill>
              <a:latin typeface="Times New Roman"/>
              <a:ea typeface="Calibri"/>
            </a:endParaRPr>
          </a:p>
          <a:p>
            <a:pPr lvl="0" indent="-285750" algn="just" defTabSz="914243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</a:rPr>
              <a:t>«Проект внеурочной деятельности». Тема проекта: «Диалог культур».</a:t>
            </a:r>
          </a:p>
          <a:p>
            <a:pPr lvl="0" algn="just" defTabSz="914243"/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</a:rPr>
              <a:t>(формат – защита проекта (регламент - 15 мин., ответы на вопросы жюри до </a:t>
            </a:r>
            <a:r>
              <a:rPr lang="tt-RU" b="1" dirty="0">
                <a:solidFill>
                  <a:srgbClr val="002060"/>
                </a:solidFill>
                <a:latin typeface="Times New Roman"/>
                <a:ea typeface="Calibri"/>
              </a:rPr>
              <a:t>5 мин.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</a:rPr>
              <a:t>)</a:t>
            </a:r>
          </a:p>
          <a:p>
            <a:pPr lvl="0" algn="just" defTabSz="914243"/>
            <a:endParaRPr lang="ru-RU" sz="1400" b="1" dirty="0">
              <a:solidFill>
                <a:srgbClr val="002060"/>
              </a:solidFill>
              <a:latin typeface="Times New Roman"/>
              <a:ea typeface="Calibri"/>
            </a:endParaRPr>
          </a:p>
          <a:p>
            <a:pPr marL="285750" lvl="0" indent="-285750" algn="just" defTabSz="914243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</a:rPr>
              <a:t>«Круглый стол». Тема: «Повышение мотивации обучающихся к изучению родных языков в условиях многонационального общества. Роль системы общего образования» - (регламент - 60 мин.)</a:t>
            </a:r>
          </a:p>
          <a:p>
            <a:pPr algn="just" defTabSz="914243"/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914243"/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698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3219822"/>
            <a:ext cx="7416824" cy="1782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968" y="1097541"/>
            <a:ext cx="8280920" cy="55396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marL="0" marR="0" lvl="0" indent="0" algn="ctr" defTabSz="685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3547" y="1345734"/>
            <a:ext cx="7560840" cy="224673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lvl="0" algn="ctr"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 проведении Фестиваля учащихся многонациональных воскресных школ и школ с этнокультурным компонентом содержания образования Республики Татарстан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7122"/>
            <a:ext cx="2808312" cy="122519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32040" y="3986357"/>
            <a:ext cx="4032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 консультант отдела национального образования </a:t>
            </a:r>
            <a:r>
              <a:rPr lang="ru-RU" sz="20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Сахбиева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Лилия Тазетдиновна</a:t>
            </a:r>
          </a:p>
        </p:txBody>
      </p:sp>
    </p:spTree>
    <p:extLst>
      <p:ext uri="{BB962C8B-B14F-4D97-AF65-F5344CB8AC3E}">
        <p14:creationId xmlns:p14="http://schemas.microsoft.com/office/powerpoint/2010/main" val="3796502896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968" y="1097541"/>
            <a:ext cx="8280920" cy="55396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 defTabSz="685749">
              <a:defRPr/>
            </a:pPr>
            <a:endParaRPr lang="ru-RU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2185" y="92006"/>
            <a:ext cx="600638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3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Республики Татарстан «Об объявлении 2021 года в Республике Татарстан Годом родных языков и народного единства»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(от 05.10.2020 № УП-653)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7809" y="2174759"/>
            <a:ext cx="51531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b="1" dirty="0">
                <a:solidFill>
                  <a:srgbClr val="A824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dirty="0">
                <a:solidFill>
                  <a:srgbClr val="A8246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сохранение и развитие родных языков, культуры и традиций представителей народов, проживающих в Республике Татарстан, укрепление единства многонационального народа республики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9954" y="1"/>
            <a:ext cx="2454045" cy="1070634"/>
          </a:xfrm>
          <a:prstGeom prst="rect">
            <a:avLst/>
          </a:prstGeom>
        </p:spPr>
      </p:pic>
      <p:pic>
        <p:nvPicPr>
          <p:cNvPr id="2" name="Рисунок 1" descr="Вырезка экрана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345" y="1177746"/>
            <a:ext cx="2884760" cy="3773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83540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21282" y="186142"/>
            <a:ext cx="62989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Фестиваль учащихся воскресных школ и школ с этнокультурным компонентом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6085" y="14084"/>
            <a:ext cx="2067638" cy="9020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21282" y="894028"/>
            <a:ext cx="8154213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проведения:</a:t>
            </a: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этап - с 11 по 24 января 2021 года 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заочный этап</a:t>
            </a: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этап - c 1 по 5 февраля 2021 года 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очный (зональный) этап: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defRPr/>
            </a:pP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февраля 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2021 года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9.00–13.30 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г.Казань, Дом дружбы народов 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Татарстан по адресу: ул. </a:t>
            </a:r>
            <a:r>
              <a:rPr lang="ru-RU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Павлюхина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дом 57 </a:t>
            </a:r>
          </a:p>
          <a:p>
            <a:pPr indent="457200" algn="just">
              <a:defRPr/>
            </a:pP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февраля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2021 года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10.00–13.00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г.Альметьевск, Центр детско-юношеского творчества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 адресу: ул. Нефтяников, дом 14</a:t>
            </a:r>
          </a:p>
          <a:p>
            <a:pPr indent="457200" algn="just">
              <a:defRPr/>
            </a:pP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 февраля 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2021 года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10.00-13.00 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г.Набережные Челны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«Гимназия №2 им. М. </a:t>
            </a:r>
            <a:r>
              <a:rPr lang="ru-RU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Вахитова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 адресу: ул. </a:t>
            </a:r>
            <a:r>
              <a:rPr lang="ru-RU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Ак.Королева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д.20 (32/20)</a:t>
            </a:r>
          </a:p>
        </p:txBody>
      </p:sp>
    </p:spTree>
    <p:extLst>
      <p:ext uri="{BB962C8B-B14F-4D97-AF65-F5344CB8AC3E}">
        <p14:creationId xmlns:p14="http://schemas.microsoft.com/office/powerpoint/2010/main" val="4214739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339503"/>
            <a:ext cx="6118448" cy="1008111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Фестиваль учащихся воскресных школ и школ с этнокультурным компонентом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11560" y="1347614"/>
            <a:ext cx="8136904" cy="2881486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Церемония награждения </a:t>
            </a:r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победителей и гала-концерт - </a:t>
            </a:r>
            <a:r>
              <a:rPr lang="ru-RU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19 февраля 2021 года </a:t>
            </a:r>
          </a:p>
          <a:p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базе ФКБОУ ВО «Поволжская государственная академия физической культуры, спорта и туризма»</a:t>
            </a:r>
          </a:p>
          <a:p>
            <a:endParaRPr lang="ru-RU" sz="1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Общее количество заявок на Фестиваль – 193 (в 2019 году было – 115)</a:t>
            </a:r>
          </a:p>
          <a:p>
            <a:endParaRPr lang="ru-RU" sz="1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участников зональных туров - 1120 (в 2019 году – 1220)</a:t>
            </a:r>
            <a:endParaRPr lang="ru-RU" sz="28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31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160" y="10563"/>
            <a:ext cx="2066723" cy="9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5152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968" y="1097541"/>
            <a:ext cx="8280920" cy="55396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 defTabSz="685749">
              <a:defRPr/>
            </a:pPr>
            <a:endParaRPr lang="ru-RU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32</a:t>
            </a:fld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468" y="-24504"/>
            <a:ext cx="2067638" cy="90205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87624" y="123478"/>
            <a:ext cx="583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Научно-практические конференции школьников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73224" y="1093842"/>
          <a:ext cx="8363272" cy="3791264"/>
        </p:xfrm>
        <a:graphic>
          <a:graphicData uri="http://schemas.openxmlformats.org/drawingml/2006/table">
            <a:tbl>
              <a:tblPr firstRow="1" firstCol="1" bandRow="1"/>
              <a:tblGrid>
                <a:gridCol w="4257939">
                  <a:extLst>
                    <a:ext uri="{9D8B030D-6E8A-4147-A177-3AD203B41FA5}">
                      <a16:colId xmlns:a16="http://schemas.microsoft.com/office/drawing/2014/main" val="1264793385"/>
                    </a:ext>
                  </a:extLst>
                </a:gridCol>
                <a:gridCol w="960194">
                  <a:extLst>
                    <a:ext uri="{9D8B030D-6E8A-4147-A177-3AD203B41FA5}">
                      <a16:colId xmlns:a16="http://schemas.microsoft.com/office/drawing/2014/main" val="3069700652"/>
                    </a:ext>
                  </a:extLst>
                </a:gridCol>
                <a:gridCol w="3145139">
                  <a:extLst>
                    <a:ext uri="{9D8B030D-6E8A-4147-A177-3AD203B41FA5}">
                      <a16:colId xmlns:a16="http://schemas.microsoft.com/office/drawing/2014/main" val="2381708581"/>
                    </a:ext>
                  </a:extLst>
                </a:gridCol>
              </a:tblGrid>
              <a:tr h="37748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92" marR="44392" marT="822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8775704"/>
                  </a:ext>
                </a:extLst>
              </a:tr>
              <a:tr h="48898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XVI Республиканская научно-исследовательская конференция школьников, посвященная памяти татарского ученого просветителя </a:t>
                      </a:r>
                      <a:r>
                        <a:rPr lang="ru-RU" sz="1400" kern="12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И.Хальфина</a:t>
                      </a: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	</a:t>
                      </a:r>
                    </a:p>
                  </a:txBody>
                  <a:tcPr marL="44392" marR="44392" marT="822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февраля 2021 года</a:t>
                      </a:r>
                    </a:p>
                  </a:txBody>
                  <a:tcPr marL="44392" marR="44392" marT="822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МБОУ «Гимназия №12» Московского района г. Казани</a:t>
                      </a:r>
                    </a:p>
                  </a:txBody>
                  <a:tcPr marL="44392" marR="44392" marT="822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6339141"/>
                  </a:ext>
                </a:extLst>
              </a:tr>
              <a:tr h="48898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Республиканская научно-практическая конференция имени Мусы </a:t>
                      </a:r>
                      <a:r>
                        <a:rPr lang="ru-RU" sz="1400" kern="12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Джалиля</a:t>
                      </a:r>
                      <a:endParaRPr lang="ru-RU" sz="1400" kern="12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92" marR="44392" marT="822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февраля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 года</a:t>
                      </a:r>
                    </a:p>
                  </a:txBody>
                  <a:tcPr marL="44392" marR="44392" marT="822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lang="ru-RU" sz="1400" kern="12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Карадуванская</a:t>
                      </a: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гимназия имени </a:t>
                      </a:r>
                      <a:r>
                        <a:rPr lang="ru-RU" sz="1400" kern="12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Б.Зиатдинова</a:t>
                      </a: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 </a:t>
                      </a:r>
                      <a:r>
                        <a:rPr lang="ru-RU" sz="1400" kern="12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Балтасинского</a:t>
                      </a: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муниципального района РТ</a:t>
                      </a:r>
                    </a:p>
                  </a:txBody>
                  <a:tcPr marL="44392" marR="44392" marT="822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0022504"/>
                  </a:ext>
                </a:extLst>
              </a:tr>
              <a:tr h="48898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Межрегиональные юношеские научно-исследовательские чтения имени </a:t>
                      </a:r>
                      <a:r>
                        <a:rPr lang="ru-RU" sz="1400" kern="12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Һади</a:t>
                      </a: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kern="12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Атласи</a:t>
                      </a:r>
                      <a:endParaRPr lang="ru-RU" sz="1400" kern="12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92" marR="44392" marT="822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февраля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 года</a:t>
                      </a:r>
                    </a:p>
                  </a:txBody>
                  <a:tcPr marL="44392" marR="44392" marT="822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МБОУ «Татарская гимназия №14 имени </a:t>
                      </a:r>
                      <a:r>
                        <a:rPr lang="ru-RU" sz="1400" kern="12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Һади</a:t>
                      </a: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kern="12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Атласи</a:t>
                      </a: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 Бугульминского муниципального района РТ</a:t>
                      </a:r>
                    </a:p>
                  </a:txBody>
                  <a:tcPr marL="44392" marR="44392" marT="822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4987767"/>
                  </a:ext>
                </a:extLst>
              </a:tr>
              <a:tr h="48898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Республиканские чтения «</a:t>
                      </a:r>
                      <a:r>
                        <a:rPr lang="ru-RU" sz="1400" kern="12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Шушы</a:t>
                      </a: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kern="12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яктан</a:t>
                      </a: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kern="12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шушы</a:t>
                      </a: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kern="12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туфрактан</a:t>
                      </a: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без»</a:t>
                      </a:r>
                    </a:p>
                  </a:txBody>
                  <a:tcPr marL="44392" marR="44392" marT="822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 февраля 2021 года</a:t>
                      </a:r>
                    </a:p>
                  </a:txBody>
                  <a:tcPr marL="44392" marR="44392" marT="822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lang="ru-RU" sz="1400" kern="12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Джалильская</a:t>
                      </a: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средняя общеобразовательная школа № 2» </a:t>
                      </a:r>
                      <a:r>
                        <a:rPr lang="ru-RU" sz="1400" kern="12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Сармановского</a:t>
                      </a: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муниципального района</a:t>
                      </a:r>
                      <a:r>
                        <a:rPr lang="ru-RU" sz="1400" kern="1200" baseline="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РТ</a:t>
                      </a:r>
                      <a:endParaRPr lang="ru-RU" sz="1400" kern="12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92" marR="44392" marT="822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9753764"/>
                  </a:ext>
                </a:extLst>
              </a:tr>
              <a:tr h="488988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Республиканская научно-практическая конференция  имени </a:t>
                      </a:r>
                      <a:r>
                        <a:rPr lang="ru-RU" sz="1400" kern="12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Кадыйра</a:t>
                      </a: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Сибгатуллина</a:t>
                      </a:r>
                    </a:p>
                  </a:txBody>
                  <a:tcPr marL="44392" marR="44392" marT="822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 февраля 2021 года</a:t>
                      </a:r>
                    </a:p>
                  </a:txBody>
                  <a:tcPr marL="44392" marR="44392" marT="822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МБОУ «Средняя общеобразовательная школа № 30» </a:t>
                      </a:r>
                      <a:r>
                        <a:rPr lang="ru-RU" sz="1400" kern="12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г.Набережные</a:t>
                      </a:r>
                      <a:r>
                        <a:rPr lang="ru-RU" sz="1400" kern="12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Челны</a:t>
                      </a:r>
                    </a:p>
                  </a:txBody>
                  <a:tcPr marL="44392" marR="44392" marT="822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8612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600332"/>
      </p:ext>
    </p:extLst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3219822"/>
            <a:ext cx="7416824" cy="1782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968" y="1097541"/>
            <a:ext cx="8280920" cy="55396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marL="0" marR="0" lvl="0" indent="0" algn="ctr" defTabSz="685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3547" y="1345734"/>
            <a:ext cx="7560840" cy="95407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lvl="0" algn="ctr"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 организации работы по межрегиональному сотрудничеству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7122"/>
            <a:ext cx="2808312" cy="122519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716016" y="3986357"/>
            <a:ext cx="4248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 советник сектора межрегионального сотрудничества </a:t>
            </a:r>
          </a:p>
          <a:p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Мусина Гулия Фаргатовна</a:t>
            </a:r>
          </a:p>
        </p:txBody>
      </p:sp>
    </p:spTree>
    <p:extLst>
      <p:ext uri="{BB962C8B-B14F-4D97-AF65-F5344CB8AC3E}">
        <p14:creationId xmlns:p14="http://schemas.microsoft.com/office/powerpoint/2010/main" val="67216220"/>
      </p:ext>
    </p:extLst>
  </p:cSld>
  <p:clrMapOvr>
    <a:masterClrMapping/>
  </p:clrMapOvr>
  <p:transition spd="slow">
    <p:wip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3219822"/>
            <a:ext cx="7416824" cy="1782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968" y="1097541"/>
            <a:ext cx="8280920" cy="55396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marL="0" marR="0" lvl="0" indent="0" algn="ctr" defTabSz="685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3547" y="1345734"/>
            <a:ext cx="7560840" cy="1384958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lvl="0" algn="ctr"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 обеспечении образовательных организаций учебно-методическими комплектами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7122"/>
            <a:ext cx="2808312" cy="122519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93497" y="3678581"/>
            <a:ext cx="42484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 советник сектора учебно-методического сопровождения образовательного процесса </a:t>
            </a:r>
            <a:r>
              <a:rPr lang="ru-RU" sz="20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Гайфуллина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Лейсан Атласовна</a:t>
            </a:r>
          </a:p>
        </p:txBody>
      </p:sp>
    </p:spTree>
    <p:extLst>
      <p:ext uri="{BB962C8B-B14F-4D97-AF65-F5344CB8AC3E}">
        <p14:creationId xmlns:p14="http://schemas.microsoft.com/office/powerpoint/2010/main" val="971780421"/>
      </p:ext>
    </p:extLst>
  </p:cSld>
  <p:clrMapOvr>
    <a:masterClrMapping/>
  </p:clrMapOvr>
  <p:transition spd="slow">
    <p:wip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3219822"/>
            <a:ext cx="7416824" cy="1782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968" y="1097541"/>
            <a:ext cx="8280920" cy="55396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marL="0" marR="0" lvl="0" indent="0" algn="ctr" defTabSz="685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3547" y="1345734"/>
            <a:ext cx="7560840" cy="95407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lvl="0" algn="ctr"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профессиональной направленности библиотекаря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7122"/>
            <a:ext cx="2808312" cy="122519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80012" y="3351527"/>
            <a:ext cx="42484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библиотечно-информационного отдела Института развития образования Республики Татарстан </a:t>
            </a:r>
          </a:p>
          <a:p>
            <a:r>
              <a:rPr lang="ru-RU" sz="20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Хазиева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Елена Васильевна </a:t>
            </a:r>
          </a:p>
        </p:txBody>
      </p:sp>
    </p:spTree>
    <p:extLst>
      <p:ext uri="{BB962C8B-B14F-4D97-AF65-F5344CB8AC3E}">
        <p14:creationId xmlns:p14="http://schemas.microsoft.com/office/powerpoint/2010/main" val="1578432147"/>
      </p:ext>
    </p:extLst>
  </p:cSld>
  <p:clrMapOvr>
    <a:masterClrMapping/>
  </p:clrMapOvr>
  <p:transition spd="slow">
    <p:wip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3219822"/>
            <a:ext cx="7416824" cy="1782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968" y="1097541"/>
            <a:ext cx="8280920" cy="55396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marL="0" marR="0" lvl="0" indent="0" algn="ctr" defTabSz="685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3547" y="1345734"/>
            <a:ext cx="7560840" cy="95407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lvl="0" algn="ctr"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информационно-библиотечного центра в сельской местности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7122"/>
            <a:ext cx="2808312" cy="122519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23928" y="3651416"/>
            <a:ext cx="50045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МБОУ «</a:t>
            </a:r>
            <a:r>
              <a:rPr lang="ru-RU" sz="20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Именьковская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общеобразовательная школа»  </a:t>
            </a:r>
            <a:r>
              <a:rPr lang="ru-RU" sz="20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Лаишевского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</a:t>
            </a:r>
          </a:p>
          <a:p>
            <a:r>
              <a:rPr lang="ru-RU" sz="20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Шаймухаметова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Алия </a:t>
            </a:r>
            <a:r>
              <a:rPr lang="ru-RU" sz="20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Мухаметзяновна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5238274"/>
      </p:ext>
    </p:extLst>
  </p:cSld>
  <p:clrMapOvr>
    <a:masterClrMapping/>
  </p:clrMapOvr>
  <p:transition spd="slow">
    <p:wip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3219822"/>
            <a:ext cx="7416824" cy="1782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968" y="1097541"/>
            <a:ext cx="8280920" cy="55396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marL="0" marR="0" lvl="0" indent="0" algn="ctr" defTabSz="6857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3547" y="1345734"/>
            <a:ext cx="7560840" cy="1815845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lvl="0" algn="ctr"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 опыта работы по заказам на учебники федерального и регионального перечней на 2021-2022 учебный год в </a:t>
            </a:r>
            <a:r>
              <a:rPr lang="ru-RU" sz="28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Вахитовском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Приволжском районах г.Казани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7122"/>
            <a:ext cx="2808312" cy="122519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63888" y="3651416"/>
            <a:ext cx="53645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 по ресурсному обеспечению образовательного процесса по </a:t>
            </a:r>
            <a:r>
              <a:rPr lang="ru-RU" sz="20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Вахитовскому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Приволжскому районам г.Казани </a:t>
            </a:r>
            <a:r>
              <a:rPr lang="ru-RU" sz="20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Исхакова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Ландыш </a:t>
            </a:r>
            <a:r>
              <a:rPr lang="ru-RU" sz="20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Магсумовна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80136066"/>
      </p:ext>
    </p:extLst>
  </p:cSld>
  <p:clrMapOvr>
    <a:masterClrMapping/>
  </p:clrMapOvr>
  <p:transition spd="slow">
    <p:wip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38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6085" y="14084"/>
            <a:ext cx="2067638" cy="9020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987574"/>
            <a:ext cx="83884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>
              <a:spcAft>
                <a:spcPts val="0"/>
              </a:spcAft>
            </a:pPr>
            <a:endParaRPr lang="ru-RU" sz="3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Игътибарыгыз</a:t>
            </a:r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өчен рәхмәт!</a:t>
            </a:r>
            <a:endParaRPr lang="ru-RU" sz="3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8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968" y="1097541"/>
            <a:ext cx="8280920" cy="55396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 defTabSz="685749">
              <a:defRPr/>
            </a:pPr>
            <a:endParaRPr lang="ru-RU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731460"/>
            <a:ext cx="577778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3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Республиканский план основных мероприятий по проведению в 2021 году в Республике Татарстан Года родных языков и народного единства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9954" y="1"/>
            <a:ext cx="2454045" cy="1070634"/>
          </a:xfrm>
          <a:prstGeom prst="rect">
            <a:avLst/>
          </a:prstGeom>
        </p:spPr>
      </p:pic>
      <p:pic>
        <p:nvPicPr>
          <p:cNvPr id="6" name="Рисунок 5" descr="Вырезка экрана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777" y="1361378"/>
            <a:ext cx="2580064" cy="356570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479251" y="2810456"/>
            <a:ext cx="37098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 Кабинета Министров  Республики Татарстан от 20.01.2021 № 79-р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2560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968" y="1097541"/>
            <a:ext cx="8280920" cy="55396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 defTabSz="685749">
              <a:defRPr/>
            </a:pPr>
            <a:endParaRPr lang="ru-RU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2185" y="92006"/>
            <a:ext cx="600638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Совместный приказ «О проведении мероприятий, приуроченных к Международному дню родного языка»</a:t>
            </a:r>
          </a:p>
          <a:p>
            <a:pPr algn="ctr">
              <a:defRPr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(от 29 декабря 2020 года №под-1424/20, №1099од)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60020" y="1651502"/>
            <a:ext cx="595619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2400" b="1" dirty="0">
                <a:solidFill>
                  <a:srgbClr val="A8246F"/>
                </a:solidFill>
              </a:rPr>
              <a:t> </a:t>
            </a:r>
            <a:r>
              <a:rPr lang="ru-RU" sz="1600" b="1" dirty="0">
                <a:solidFill>
                  <a:srgbClr val="A8246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направления: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tt-RU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республиканские и межрегиональные научно-практические конференции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tt-RU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республиканские олимпиады по родным языкам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tt-RU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конкурсы среди </a:t>
            </a:r>
            <a:r>
              <a:rPr lang="ru-RU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и молодежи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профессиональные конкурсы для учителей родных языков</a:t>
            </a:r>
          </a:p>
          <a:p>
            <a:pPr marL="180975" indent="-180975" algn="just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встречи с сотрудниками высших учебных заведений, Союза писателей Республики Татарстан </a:t>
            </a:r>
          </a:p>
        </p:txBody>
      </p:sp>
      <p:pic>
        <p:nvPicPr>
          <p:cNvPr id="11" name="Рисунок 10" descr="Вырезка экрана"/>
          <p:cNvPicPr>
            <a:picLocks noChangeAspect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292335"/>
            <a:ext cx="2520280" cy="371010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9954" y="1"/>
            <a:ext cx="2454045" cy="10706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60" y="3868969"/>
            <a:ext cx="1872208" cy="11084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952" y="3853301"/>
            <a:ext cx="1728192" cy="11084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428" y="3853301"/>
            <a:ext cx="1843870" cy="11084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61054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483518"/>
            <a:ext cx="7342784" cy="413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574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968" y="1097541"/>
            <a:ext cx="8280920" cy="55396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 defTabSz="685749">
              <a:defRPr/>
            </a:pPr>
            <a:endParaRPr lang="ru-RU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49106" y="135208"/>
            <a:ext cx="578062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3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</a:p>
          <a:p>
            <a:pPr algn="ctr">
              <a:defRPr/>
            </a:pPr>
            <a:r>
              <a:rPr lang="ru-RU" sz="23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Указа Президента Республики Татарстан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1232749"/>
            <a:ext cx="817492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п.3 Указа 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предложить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главам муниципальных районов и городских округов РТ организовать работу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 проведению на территориях муниципальных образований мероприятий в рамках Года родных языков и народного единства.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п.5 Указа 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Республиканскому агентству «Татмедиа», республиканским и местным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средствам массовой информации обеспечить широкое освещение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проведения в РТ Года родных языков и народного единства.  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9954" y="1"/>
            <a:ext cx="2454045" cy="1070634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521158684"/>
              </p:ext>
            </p:extLst>
          </p:nvPr>
        </p:nvGraphicFramePr>
        <p:xfrm>
          <a:off x="937617" y="3426188"/>
          <a:ext cx="7848872" cy="1665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7110497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968" y="1097541"/>
            <a:ext cx="8280920" cy="55396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 defTabSz="685749">
              <a:defRPr/>
            </a:pPr>
            <a:endParaRPr lang="ru-RU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8713" y="150597"/>
            <a:ext cx="62212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Широкое освещение хода реализации </a:t>
            </a:r>
          </a:p>
          <a:p>
            <a:pPr algn="ctr">
              <a:defRPr/>
            </a:pPr>
            <a:r>
              <a:rPr lang="ru-RU" sz="2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Года родных языков и народного единства в РТ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9954" y="1"/>
            <a:ext cx="2454045" cy="107063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31392" y="4749036"/>
            <a:ext cx="65074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https://mon.tatarstan.ru/god-rodnih-yazikov-i-narodnogo-edinstva.htm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1309604"/>
            <a:ext cx="27363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размещается: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t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сайте Министерства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сайте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edu.tatar.ru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управлений (отделов) образования ИК МО;</a:t>
            </a:r>
          </a:p>
          <a:p>
            <a:pPr marL="285750" indent="-285750">
              <a:buFontTx/>
              <a:buChar char="-"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организаций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t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социал</a:t>
            </a:r>
            <a:r>
              <a:rPr lang="ru-RU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ьных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сетях, СМИ </a:t>
            </a:r>
            <a:r>
              <a:rPr lang="tt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543" y="1419622"/>
            <a:ext cx="2875150" cy="30004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014" y="1"/>
            <a:ext cx="237392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287416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906" y="284407"/>
            <a:ext cx="6275040" cy="493564"/>
          </a:xfrm>
        </p:spPr>
        <p:txBody>
          <a:bodyPr>
            <a:noAutofit/>
          </a:bodyPr>
          <a:lstStyle/>
          <a:p>
            <a:br>
              <a:rPr lang="ru-RU" sz="1600" dirty="0"/>
            </a:br>
            <a:br>
              <a:rPr lang="ru-RU" sz="1600" dirty="0"/>
            </a:br>
            <a:r>
              <a:rPr lang="ru-RU" sz="1600" dirty="0"/>
              <a:t>Информационная справка _________________муниципального района</a:t>
            </a:r>
            <a:br>
              <a:rPr lang="ru-RU" sz="1600" dirty="0"/>
            </a:br>
            <a:r>
              <a:rPr lang="ru-RU" sz="1600" dirty="0"/>
              <a:t>по проведенным мероприятиям в рамках Года родных языков и народного единства за </a:t>
            </a:r>
            <a:r>
              <a:rPr lang="ru-RU" sz="1600" i="1" dirty="0"/>
              <a:t> </a:t>
            </a:r>
            <a:r>
              <a:rPr lang="ru-RU" sz="1600" b="0" i="1" u="sng" dirty="0"/>
              <a:t>январь</a:t>
            </a:r>
            <a:r>
              <a:rPr lang="ru-RU" sz="1600" i="1" dirty="0"/>
              <a:t> </a:t>
            </a:r>
            <a:r>
              <a:rPr lang="ru-RU" sz="1600" dirty="0"/>
              <a:t>2021 года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3745288"/>
              </p:ext>
            </p:extLst>
          </p:nvPr>
        </p:nvGraphicFramePr>
        <p:xfrm>
          <a:off x="827584" y="1635646"/>
          <a:ext cx="7704855" cy="655003"/>
        </p:xfrm>
        <a:graphic>
          <a:graphicData uri="http://schemas.openxmlformats.org/drawingml/2006/table">
            <a:tbl>
              <a:tblPr firstRow="1" firstCol="1" bandRow="1"/>
              <a:tblGrid>
                <a:gridCol w="1368152">
                  <a:extLst>
                    <a:ext uri="{9D8B030D-6E8A-4147-A177-3AD203B41FA5}">
                      <a16:colId xmlns:a16="http://schemas.microsoft.com/office/drawing/2014/main" val="3906029407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3306343756"/>
                    </a:ext>
                  </a:extLst>
                </a:gridCol>
                <a:gridCol w="2160098">
                  <a:extLst>
                    <a:ext uri="{9D8B030D-6E8A-4147-A177-3AD203B41FA5}">
                      <a16:colId xmlns:a16="http://schemas.microsoft.com/office/drawing/2014/main" val="2382812083"/>
                    </a:ext>
                  </a:extLst>
                </a:gridCol>
                <a:gridCol w="2016365">
                  <a:extLst>
                    <a:ext uri="{9D8B030D-6E8A-4147-A177-3AD203B41FA5}">
                      <a16:colId xmlns:a16="http://schemas.microsoft.com/office/drawing/2014/main" val="7688134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Всего мероприятий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(едини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Количество участников (чел.)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Доля от общего количества детей (%)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59476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9958012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9954" y="1"/>
            <a:ext cx="2454045" cy="1070634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370659"/>
              </p:ext>
            </p:extLst>
          </p:nvPr>
        </p:nvGraphicFramePr>
        <p:xfrm>
          <a:off x="827583" y="2571750"/>
          <a:ext cx="7704855" cy="2282825"/>
        </p:xfrm>
        <a:graphic>
          <a:graphicData uri="http://schemas.openxmlformats.org/drawingml/2006/table">
            <a:tbl>
              <a:tblPr firstRow="1" firstCol="1" bandRow="1"/>
              <a:tblGrid>
                <a:gridCol w="1368153">
                  <a:extLst>
                    <a:ext uri="{9D8B030D-6E8A-4147-A177-3AD203B41FA5}">
                      <a16:colId xmlns:a16="http://schemas.microsoft.com/office/drawing/2014/main" val="4263517927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97294494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3239467607"/>
                    </a:ext>
                  </a:extLst>
                </a:gridCol>
                <a:gridCol w="3024334">
                  <a:extLst>
                    <a:ext uri="{9D8B030D-6E8A-4147-A177-3AD203B41FA5}">
                      <a16:colId xmlns:a16="http://schemas.microsoft.com/office/drawing/2014/main" val="10221733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участников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Информация</a:t>
                      </a:r>
                      <a:r>
                        <a:rPr lang="ru-RU" sz="1400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 мероприятии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1141137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t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55983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t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513208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t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788008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t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73659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9330451"/>
      </p:ext>
    </p:extLst>
  </p:cSld>
  <p:clrMapOvr>
    <a:masterClrMapping/>
  </p:clrMapOvr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3030</TotalTime>
  <Words>1745</Words>
  <Application>Microsoft Office PowerPoint</Application>
  <PresentationFormat>Экран (16:9)</PresentationFormat>
  <Paragraphs>317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Информационная справка _________________муниципального района по проведенным мероприятиям в рамках Года родных языков и народного единства за  январь 2021 года</vt:lpstr>
      <vt:lpstr>ФОТОРЕПОРТАЖ</vt:lpstr>
      <vt:lpstr>Наименование мероприятия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ЗОНАЛЬНЫЙ ЭТАП КОНКУРСА  «Лучший учитель татарского языка»</vt:lpstr>
      <vt:lpstr>  ЗОНАЛЬНЫЙ ЭТАП КОНКУРСА  «Лучший учитель татарского языка» </vt:lpstr>
      <vt:lpstr>Презентация PowerPoint</vt:lpstr>
      <vt:lpstr>  ЗОНАЛЬНЫЙ ЭТАП КОНКУРСА  «Лучший учитель татарского языка»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Фестиваль учащихся воскресных школ и школ с этнокультурным компонентом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Ковалева Валерия Юрьевна</dc:creator>
  <cp:lastModifiedBy>Рамиль Ахтямов</cp:lastModifiedBy>
  <cp:revision>404</cp:revision>
  <cp:lastPrinted>2021-02-01T07:48:05Z</cp:lastPrinted>
  <dcterms:created xsi:type="dcterms:W3CDTF">2015-10-13T08:15:21Z</dcterms:created>
  <dcterms:modified xsi:type="dcterms:W3CDTF">2021-02-01T12:20:14Z</dcterms:modified>
</cp:coreProperties>
</file>